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7" r:id="rId2"/>
    <p:sldId id="317" r:id="rId3"/>
    <p:sldId id="257" r:id="rId4"/>
    <p:sldId id="328" r:id="rId5"/>
    <p:sldId id="284" r:id="rId6"/>
    <p:sldId id="329" r:id="rId7"/>
    <p:sldId id="318" r:id="rId8"/>
    <p:sldId id="269" r:id="rId9"/>
    <p:sldId id="313" r:id="rId10"/>
    <p:sldId id="312" r:id="rId11"/>
    <p:sldId id="310" r:id="rId12"/>
    <p:sldId id="319" r:id="rId13"/>
    <p:sldId id="260" r:id="rId14"/>
    <p:sldId id="320" r:id="rId15"/>
    <p:sldId id="285" r:id="rId16"/>
    <p:sldId id="321" r:id="rId17"/>
    <p:sldId id="297" r:id="rId18"/>
    <p:sldId id="287" r:id="rId19"/>
    <p:sldId id="266" r:id="rId20"/>
    <p:sldId id="323" r:id="rId21"/>
    <p:sldId id="258" r:id="rId22"/>
    <p:sldId id="322" r:id="rId23"/>
    <p:sldId id="327" r:id="rId24"/>
    <p:sldId id="302" r:id="rId25"/>
    <p:sldId id="303" r:id="rId26"/>
    <p:sldId id="305" r:id="rId27"/>
    <p:sldId id="296" r:id="rId28"/>
    <p:sldId id="271" r:id="rId29"/>
    <p:sldId id="326" r:id="rId30"/>
    <p:sldId id="291" r:id="rId31"/>
    <p:sldId id="27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B3AD"/>
    <a:srgbClr val="BED600"/>
    <a:srgbClr val="5758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7" autoAdjust="0"/>
    <p:restoredTop sz="84466" autoAdjust="0"/>
  </p:normalViewPr>
  <p:slideViewPr>
    <p:cSldViewPr>
      <p:cViewPr varScale="1">
        <p:scale>
          <a:sx n="56" d="100"/>
          <a:sy n="56" d="100"/>
        </p:scale>
        <p:origin x="-1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3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641E8C-FA8B-47E8-995A-58E9BD027D76}" type="datetimeFigureOut">
              <a:rPr lang="en-US" smtClean="0"/>
              <a:pPr/>
              <a:t>10/10/2013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8A54CA-9068-4B4E-A39A-16B967CF85DB}" type="slidenum">
              <a:rPr lang="en-US" smtClean="0"/>
              <a:pPr/>
              <a:t>‹#›</a:t>
            </a:fld>
            <a:endParaRPr lang="en-US"/>
          </a:p>
        </p:txBody>
      </p:sp>
    </p:spTree>
    <p:extLst>
      <p:ext uri="{BB962C8B-B14F-4D97-AF65-F5344CB8AC3E}">
        <p14:creationId xmlns:p14="http://schemas.microsoft.com/office/powerpoint/2010/main" xmlns="" val="189773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1E5A4D-8FC9-4CFA-8C5D-65B009726EBB}" type="datetimeFigureOut">
              <a:rPr lang="en-US" smtClean="0"/>
              <a:pPr/>
              <a:t>10/10/2013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8C6341-5AD7-43C6-B498-A56DC11ADA18}" type="slidenum">
              <a:rPr lang="en-US" smtClean="0"/>
              <a:pPr/>
              <a:t>‹#›</a:t>
            </a:fld>
            <a:endParaRPr lang="en-US"/>
          </a:p>
        </p:txBody>
      </p:sp>
    </p:spTree>
    <p:extLst>
      <p:ext uri="{BB962C8B-B14F-4D97-AF65-F5344CB8AC3E}">
        <p14:creationId xmlns:p14="http://schemas.microsoft.com/office/powerpoint/2010/main" xmlns="" val="310143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Webinar</a:t>
            </a:r>
          </a:p>
          <a:p>
            <a:r>
              <a:rPr lang="en-US" dirty="0" smtClean="0"/>
              <a:t>Introduce</a:t>
            </a:r>
            <a:r>
              <a:rPr lang="en-US" baseline="0" dirty="0" smtClean="0"/>
              <a:t> Whiteboards: “Keys to Successful Implementation”; “Goals”; “Modalities”; “Parking Lot”; “Professional Development Ideas”</a:t>
            </a:r>
          </a:p>
          <a:p>
            <a:r>
              <a:rPr lang="en-US" dirty="0" smtClean="0"/>
              <a:t>Introduce</a:t>
            </a:r>
            <a:r>
              <a:rPr lang="en-US" baseline="0" dirty="0" smtClean="0"/>
              <a:t> tab with the PowerPoint</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may also think about:</a:t>
            </a:r>
          </a:p>
          <a:p>
            <a:r>
              <a:rPr lang="en-US" dirty="0" smtClean="0"/>
              <a:t>New People</a:t>
            </a:r>
          </a:p>
          <a:p>
            <a:r>
              <a:rPr lang="en-US" dirty="0" smtClean="0"/>
              <a:t>Deepening engagement</a:t>
            </a:r>
          </a:p>
          <a:p>
            <a:r>
              <a:rPr lang="en-US" dirty="0" smtClean="0"/>
              <a:t>Why is engaging faculty so hard?</a:t>
            </a:r>
            <a:r>
              <a:rPr lang="en-US" baseline="0" dirty="0" smtClean="0"/>
              <a:t> – See whiteboard.</a:t>
            </a:r>
          </a:p>
          <a:p>
            <a:r>
              <a:rPr lang="en-US" baseline="0" dirty="0" smtClean="0"/>
              <a:t>Spring Webinar</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being hard, here are some methods…  To set up structure for Professional Development</a:t>
            </a:r>
          </a:p>
          <a:p>
            <a:r>
              <a:rPr lang="en-US" dirty="0" smtClean="0"/>
              <a:t>To Engage within the structure.</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Keep in mind that modalities are goal dependent… </a:t>
            </a:r>
          </a:p>
          <a:p>
            <a:r>
              <a:rPr lang="en-US" dirty="0" smtClean="0"/>
              <a:t>Create</a:t>
            </a:r>
            <a:r>
              <a:rPr lang="en-US" baseline="0" dirty="0" smtClean="0"/>
              <a:t> List of Other Modalities on a Whiteboard to Share with Next Webinar and This Group.</a:t>
            </a:r>
          </a:p>
          <a:p>
            <a:r>
              <a:rPr lang="en-US" baseline="0" dirty="0" err="1" smtClean="0"/>
              <a:t>Facebook</a:t>
            </a:r>
            <a:r>
              <a:rPr lang="en-US" baseline="0" dirty="0" smtClean="0"/>
              <a:t> or Other – Sharing articles, etc.</a:t>
            </a:r>
          </a:p>
          <a:p>
            <a:r>
              <a:rPr lang="en-US" baseline="0" dirty="0" smtClean="0"/>
              <a:t>Don’t want to think that 1-3 work on their own, they only come to support more intentional work. </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Deepening instead of Shift?</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17</a:t>
            </a:fld>
            <a:endParaRPr lang="en-US"/>
          </a:p>
        </p:txBody>
      </p:sp>
    </p:spTree>
    <p:extLst>
      <p:ext uri="{BB962C8B-B14F-4D97-AF65-F5344CB8AC3E}">
        <p14:creationId xmlns:p14="http://schemas.microsoft.com/office/powerpoint/2010/main" xmlns="" val="6183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Bloom</a:t>
            </a:r>
            <a:r>
              <a:rPr lang="en-US" baseline="0" dirty="0" smtClean="0"/>
              <a:t> Might say that “Belonging” is an attitude or “belief”, but I believe that it needs to be set apart and attended to each time with our teams.  </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all are Booster Related</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How might you use professional development to create a shift in Belief/Value in, Attitude towards, or Ownership of a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All of these can</a:t>
            </a:r>
            <a:r>
              <a:rPr lang="en-US" sz="1200" baseline="0" dirty="0" smtClean="0">
                <a:solidFill>
                  <a:schemeClr val="bg1"/>
                </a:solidFill>
              </a:rPr>
              <a:t> translate to the classroom/learning space as well.</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volunteers.</a:t>
            </a:r>
          </a:p>
          <a:p>
            <a:r>
              <a:rPr lang="en-US" dirty="0" smtClean="0"/>
              <a:t>Unpack</a:t>
            </a:r>
            <a:r>
              <a:rPr lang="en-US" baseline="0" dirty="0" smtClean="0"/>
              <a:t> the Characteristics</a:t>
            </a:r>
          </a:p>
          <a:p>
            <a:r>
              <a:rPr lang="en-US" baseline="0" dirty="0" smtClean="0"/>
              <a:t>THEREFORE TO OUR MODEL….</a:t>
            </a:r>
          </a:p>
          <a:p>
            <a:r>
              <a:rPr lang="en-US" baseline="0" dirty="0" smtClean="0"/>
              <a:t>Curiosity – Questions as windows to great learning</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volunteers.</a:t>
            </a:r>
          </a:p>
          <a:p>
            <a:r>
              <a:rPr lang="en-US" dirty="0" smtClean="0"/>
              <a:t>This is the same as what EI did with the first Social</a:t>
            </a:r>
            <a:r>
              <a:rPr lang="en-US" baseline="0" dirty="0" smtClean="0"/>
              <a:t> Connector Conversation with parents… can work with staff and translates to the classroom with minor tweaks.  </a:t>
            </a:r>
          </a:p>
          <a:p>
            <a:r>
              <a:rPr lang="en-US" baseline="0" dirty="0" smtClean="0"/>
              <a:t>THEREFORE TO OUR MODEL….</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r>
              <a:rPr lang="en-US" sz="1100" dirty="0" smtClean="0"/>
              <a:t>Aimed at peers (social connectors) influencing peers around particular ideas, concepts, new models, etc.  </a:t>
            </a:r>
          </a:p>
          <a:p>
            <a:pPr lvl="1"/>
            <a:r>
              <a:rPr lang="en-US" sz="1100" dirty="0" smtClean="0"/>
              <a:t>An opportunity for people to talk about what’s important to them with a frame and a connection to influencing/learning.</a:t>
            </a:r>
          </a:p>
          <a:p>
            <a:pPr lvl="1"/>
            <a:r>
              <a:rPr lang="en-US" sz="1100" dirty="0" smtClean="0"/>
              <a:t>Educators may learn something from the conversation or get feedback along the way, but that’s not the main focus of the conversation (So, if you’re doing the handout at Purim, how does that move from just feedback to having influence on attitudes and social connections).</a:t>
            </a:r>
          </a:p>
          <a:p>
            <a:pPr lvl="1"/>
            <a:r>
              <a:rPr lang="en-US" sz="1100" dirty="0" smtClean="0"/>
              <a:t>The possibility of deepening connections between participants.  </a:t>
            </a:r>
          </a:p>
          <a:p>
            <a:endParaRPr lang="en-US" sz="1100"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Whiteboards</a:t>
            </a:r>
          </a:p>
          <a:p>
            <a:r>
              <a:rPr lang="en-US" dirty="0" smtClean="0"/>
              <a:t>Chat</a:t>
            </a:r>
          </a:p>
          <a:p>
            <a:r>
              <a:rPr lang="en-US" dirty="0" smtClean="0"/>
              <a:t>Materials Available – download from the site now.  On </a:t>
            </a:r>
            <a:r>
              <a:rPr lang="en-US" dirty="0" err="1" smtClean="0"/>
              <a:t>Bloomfire</a:t>
            </a:r>
            <a:r>
              <a:rPr lang="en-US" dirty="0" smtClean="0"/>
              <a:t> this</a:t>
            </a:r>
            <a:r>
              <a:rPr lang="en-US" baseline="0" dirty="0" smtClean="0"/>
              <a:t> week.</a:t>
            </a:r>
          </a:p>
          <a:p>
            <a:r>
              <a:rPr lang="en-US" baseline="0" dirty="0" smtClean="0"/>
              <a:t>Building on work you</a:t>
            </a:r>
            <a:r>
              <a:rPr lang="fr-FR" baseline="0" dirty="0" smtClean="0"/>
              <a:t>’</a:t>
            </a:r>
            <a:r>
              <a:rPr lang="en-US" baseline="0" dirty="0" err="1" smtClean="0"/>
              <a:t>ve</a:t>
            </a:r>
            <a:r>
              <a:rPr lang="en-US" baseline="0" dirty="0" smtClean="0"/>
              <a:t> done and tools you’ve experienced and used.</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r>
              <a:rPr lang="en-US" sz="1100" dirty="0" smtClean="0"/>
              <a:t>Can be found in the LOMED Handbook and Information about Priority Goal can be found in the EI</a:t>
            </a:r>
            <a:r>
              <a:rPr lang="en-US" sz="1100" baseline="0" dirty="0" smtClean="0"/>
              <a:t> Planning Guide (Summer 2013)</a:t>
            </a:r>
          </a:p>
          <a:p>
            <a:pPr lvl="1"/>
            <a:endParaRPr lang="en-US" sz="1100" baseline="0" dirty="0" smtClean="0"/>
          </a:p>
          <a:p>
            <a:pPr lvl="1"/>
            <a:r>
              <a:rPr lang="en-US" sz="1100" dirty="0" smtClean="0"/>
              <a:t>Aimed at peers (social connectors) influencing peers around particular ideas, concepts, new models, etc.  </a:t>
            </a:r>
          </a:p>
          <a:p>
            <a:pPr lvl="1"/>
            <a:r>
              <a:rPr lang="en-US" sz="1100" dirty="0" smtClean="0"/>
              <a:t>An opportunity for people to talk about what’s important to them with a frame and a connection to influencing/learning.</a:t>
            </a:r>
          </a:p>
          <a:p>
            <a:pPr lvl="1"/>
            <a:r>
              <a:rPr lang="en-US" sz="1100" dirty="0" smtClean="0"/>
              <a:t>Educators may learn something from the conversation or get feedback along the way, but that’s not the main focus of the conversation (So, if you’re doing the handout at Purim, how does that move from just feedback to having influence on attitudes and social connections).</a:t>
            </a:r>
          </a:p>
          <a:p>
            <a:pPr lvl="1"/>
            <a:r>
              <a:rPr lang="en-US" sz="1100" dirty="0" smtClean="0"/>
              <a:t>The possibility of deepening connections between participants.  </a:t>
            </a:r>
          </a:p>
          <a:p>
            <a:endParaRPr lang="en-US" sz="1100"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important to be heard than</a:t>
            </a:r>
            <a:r>
              <a:rPr lang="en-US" baseline="0" dirty="0" smtClean="0"/>
              <a:t> to be right.</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about today</a:t>
            </a:r>
            <a:r>
              <a:rPr lang="en-US" baseline="0" dirty="0" smtClean="0"/>
              <a:t> and about what you can do with faculty.</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Planned, Outlined, Done…  </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Note that the goals are a bit different for EI Network Congregations</a:t>
            </a:r>
            <a:r>
              <a:rPr lang="en-US" baseline="0" dirty="0" smtClean="0"/>
              <a:t>, but that the principles remain the same. </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Note that the goals are a bit different for EI Network Congregations</a:t>
            </a:r>
            <a:r>
              <a:rPr lang="en-US" baseline="0" dirty="0" smtClean="0"/>
              <a:t>, but that the principles remain the same. </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right word?  Shifting</a:t>
            </a:r>
            <a:r>
              <a:rPr lang="en-US" baseline="0" dirty="0" smtClean="0"/>
              <a:t> Belief/Value and Ownership?</a:t>
            </a:r>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6</a:t>
            </a:fld>
            <a:endParaRPr lang="en-US"/>
          </a:p>
        </p:txBody>
      </p:sp>
    </p:spTree>
    <p:extLst>
      <p:ext uri="{BB962C8B-B14F-4D97-AF65-F5344CB8AC3E}">
        <p14:creationId xmlns:p14="http://schemas.microsoft.com/office/powerpoint/2010/main" xmlns="" val="413095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IDEA FOR TODAY</a:t>
            </a:r>
          </a:p>
          <a:p>
            <a:r>
              <a:rPr lang="en-US" dirty="0" smtClean="0"/>
              <a:t>What’s the right word?  Shifting</a:t>
            </a:r>
            <a:r>
              <a:rPr lang="en-US" baseline="0" dirty="0" smtClean="0"/>
              <a:t> Belief/Value and Ownership?</a:t>
            </a:r>
          </a:p>
          <a:p>
            <a:r>
              <a:rPr lang="en-US" baseline="0" dirty="0" smtClean="0"/>
              <a:t>Alignment</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7</a:t>
            </a:fld>
            <a:endParaRPr lang="en-US"/>
          </a:p>
        </p:txBody>
      </p:sp>
    </p:spTree>
    <p:extLst>
      <p:ext uri="{BB962C8B-B14F-4D97-AF65-F5344CB8AC3E}">
        <p14:creationId xmlns:p14="http://schemas.microsoft.com/office/powerpoint/2010/main" xmlns="" val="413095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Why is it so important to engage faculty?</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Why is it so important to engage faculty?</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Why is it so important to engage faculty?  - See Whiteboard</a:t>
            </a:r>
          </a:p>
          <a:p>
            <a:endParaRPr lang="en-US" dirty="0"/>
          </a:p>
        </p:txBody>
      </p:sp>
      <p:sp>
        <p:nvSpPr>
          <p:cNvPr id="4" name="Slide Number Placeholder 3"/>
          <p:cNvSpPr>
            <a:spLocks noGrp="1"/>
          </p:cNvSpPr>
          <p:nvPr>
            <p:ph type="sldNum" sz="quarter" idx="10"/>
          </p:nvPr>
        </p:nvSpPr>
        <p:spPr/>
        <p:txBody>
          <a:bodyPr/>
          <a:lstStyle/>
          <a:p>
            <a:fld id="{478C6341-5AD7-43C6-B498-A56DC11ADA1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D45EB-CC5B-405C-AE13-BA152A4B5E70}"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8D1CB-D5CA-4343-84D9-FD9CEC4A4889}"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D45EB-CC5B-405C-AE13-BA152A4B5E70}" type="datetimeFigureOut">
              <a:rPr lang="en-US" smtClean="0"/>
              <a:pPr/>
              <a:t>10/10/2013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8D1CB-D5CA-4343-84D9-FD9CEC4A48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191000"/>
            <a:ext cx="6858000" cy="1828800"/>
          </a:xfrm>
        </p:spPr>
        <p:txBody>
          <a:bodyPr>
            <a:noAutofit/>
          </a:bodyPr>
          <a:lstStyle/>
          <a:p>
            <a:r>
              <a:rPr lang="en-US" sz="2800" b="1" dirty="0" smtClean="0">
                <a:solidFill>
                  <a:schemeClr val="tx1"/>
                </a:solidFill>
              </a:rPr>
              <a:t>Express Innovation:</a:t>
            </a:r>
          </a:p>
          <a:p>
            <a:r>
              <a:rPr lang="en-US" sz="2800" b="1" dirty="0" smtClean="0">
                <a:solidFill>
                  <a:schemeClr val="tx1"/>
                </a:solidFill>
              </a:rPr>
              <a:t>Faculty Professional Development  </a:t>
            </a:r>
          </a:p>
          <a:p>
            <a:r>
              <a:rPr lang="en-US" sz="2800" b="1" dirty="0" smtClean="0">
                <a:solidFill>
                  <a:schemeClr val="tx1"/>
                </a:solidFill>
              </a:rPr>
              <a:t>Webinar 1</a:t>
            </a:r>
            <a:endParaRPr lang="en-US" sz="2800" b="1" dirty="0">
              <a:solidFill>
                <a:schemeClr val="tx1"/>
              </a:solidFill>
            </a:endParaRPr>
          </a:p>
        </p:txBody>
      </p:sp>
      <p:pic>
        <p:nvPicPr>
          <p:cNvPr id="4" name="Content Placeholder 5" descr="TheJewishEducationProject_OnScreenRGB_Tagline.jpg"/>
          <p:cNvPicPr>
            <a:picLocks noChangeAspect="1"/>
          </p:cNvPicPr>
          <p:nvPr/>
        </p:nvPicPr>
        <p:blipFill>
          <a:blip r:embed="rId3" cstate="print"/>
          <a:stretch>
            <a:fillRect/>
          </a:stretch>
        </p:blipFill>
        <p:spPr>
          <a:xfrm>
            <a:off x="228602" y="914400"/>
            <a:ext cx="4354287" cy="1752600"/>
          </a:xfrm>
          <a:prstGeom prst="rect">
            <a:avLst/>
          </a:prstGeom>
        </p:spPr>
      </p:pic>
      <p:pic>
        <p:nvPicPr>
          <p:cNvPr id="5" name="Picture 4" descr="UJA (right).TIF"/>
          <p:cNvPicPr>
            <a:picLocks noChangeAspect="1"/>
          </p:cNvPicPr>
          <p:nvPr/>
        </p:nvPicPr>
        <p:blipFill>
          <a:blip r:embed="rId4" cstate="print"/>
          <a:stretch>
            <a:fillRect/>
          </a:stretch>
        </p:blipFill>
        <p:spPr>
          <a:xfrm>
            <a:off x="4876802" y="990600"/>
            <a:ext cx="3733801" cy="183015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itement pink.jpg"/>
          <p:cNvPicPr>
            <a:picLocks noChangeAspect="1"/>
          </p:cNvPicPr>
          <p:nvPr/>
        </p:nvPicPr>
        <p:blipFill>
          <a:blip r:embed="rId3" cstate="print"/>
          <a:stretch>
            <a:fillRect/>
          </a:stretch>
        </p:blipFill>
        <p:spPr>
          <a:xfrm>
            <a:off x="1219200" y="1143000"/>
            <a:ext cx="6938775" cy="4622959"/>
          </a:xfrm>
          <a:prstGeom prst="rect">
            <a:avLst/>
          </a:prstGeom>
        </p:spPr>
      </p:pic>
      <p:pic>
        <p:nvPicPr>
          <p:cNvPr id="3" name="Picture 2" descr="JEP_CoalitionLogo_4C.jpg"/>
          <p:cNvPicPr>
            <a:picLocks noChangeAspect="1"/>
          </p:cNvPicPr>
          <p:nvPr/>
        </p:nvPicPr>
        <p:blipFill>
          <a:blip r:embed="rId4" cstate="print"/>
          <a:stretch>
            <a:fillRect/>
          </a:stretch>
        </p:blipFill>
        <p:spPr>
          <a:xfrm>
            <a:off x="6172200" y="5941260"/>
            <a:ext cx="2971800" cy="916740"/>
          </a:xfrm>
          <a:prstGeom prst="rect">
            <a:avLst/>
          </a:prstGeom>
        </p:spPr>
      </p:pic>
      <p:sp>
        <p:nvSpPr>
          <p:cNvPr id="4" name="Rectangle 3"/>
          <p:cNvSpPr/>
          <p:nvPr/>
        </p:nvSpPr>
        <p:spPr>
          <a:xfrm>
            <a:off x="304800" y="304800"/>
            <a:ext cx="7829772" cy="646331"/>
          </a:xfrm>
          <a:prstGeom prst="rect">
            <a:avLst/>
          </a:prstGeom>
        </p:spPr>
        <p:txBody>
          <a:bodyPr wrap="none">
            <a:spAutoFit/>
          </a:bodyPr>
          <a:lstStyle/>
          <a:p>
            <a:r>
              <a:rPr lang="en-US" sz="3600" dirty="0" smtClean="0">
                <a:solidFill>
                  <a:srgbClr val="57584F"/>
                </a:solidFill>
              </a:rPr>
              <a:t>Why is it so important to engage faculty?</a:t>
            </a:r>
            <a:endParaRPr lang="en-US" sz="3600" dirty="0">
              <a:solidFill>
                <a:srgbClr val="57584F"/>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mber 1.jpg"/>
          <p:cNvPicPr>
            <a:picLocks noChangeAspect="1"/>
          </p:cNvPicPr>
          <p:nvPr/>
        </p:nvPicPr>
        <p:blipFill>
          <a:blip r:embed="rId3" cstate="print"/>
          <a:stretch>
            <a:fillRect/>
          </a:stretch>
        </p:blipFill>
        <p:spPr>
          <a:xfrm>
            <a:off x="6781800" y="609600"/>
            <a:ext cx="1624584" cy="2438400"/>
          </a:xfrm>
          <a:prstGeom prst="rect">
            <a:avLst/>
          </a:prstGeom>
        </p:spPr>
      </p:pic>
      <p:pic>
        <p:nvPicPr>
          <p:cNvPr id="5" name="Picture 4" descr="Cliff.jpg"/>
          <p:cNvPicPr>
            <a:picLocks noChangeAspect="1"/>
          </p:cNvPicPr>
          <p:nvPr/>
        </p:nvPicPr>
        <p:blipFill>
          <a:blip r:embed="rId4" cstate="print"/>
          <a:stretch>
            <a:fillRect/>
          </a:stretch>
        </p:blipFill>
        <p:spPr>
          <a:xfrm>
            <a:off x="2667000" y="1066800"/>
            <a:ext cx="3352800" cy="2151133"/>
          </a:xfrm>
          <a:prstGeom prst="rect">
            <a:avLst/>
          </a:prstGeom>
        </p:spPr>
      </p:pic>
      <p:pic>
        <p:nvPicPr>
          <p:cNvPr id="6" name="Picture 5" descr="bullride.jpg"/>
          <p:cNvPicPr>
            <a:picLocks noChangeAspect="1"/>
          </p:cNvPicPr>
          <p:nvPr/>
        </p:nvPicPr>
        <p:blipFill>
          <a:blip r:embed="rId5" cstate="print"/>
          <a:stretch>
            <a:fillRect/>
          </a:stretch>
        </p:blipFill>
        <p:spPr>
          <a:xfrm>
            <a:off x="4191000" y="3581400"/>
            <a:ext cx="3711466" cy="2381250"/>
          </a:xfrm>
          <a:prstGeom prst="rect">
            <a:avLst/>
          </a:prstGeom>
        </p:spPr>
      </p:pic>
      <p:pic>
        <p:nvPicPr>
          <p:cNvPr id="7" name="Picture 6" descr="tug of war.jpg"/>
          <p:cNvPicPr>
            <a:picLocks noChangeAspect="1"/>
          </p:cNvPicPr>
          <p:nvPr/>
        </p:nvPicPr>
        <p:blipFill>
          <a:blip r:embed="rId6" cstate="print"/>
          <a:stretch>
            <a:fillRect/>
          </a:stretch>
        </p:blipFill>
        <p:spPr>
          <a:xfrm>
            <a:off x="1066800" y="3657600"/>
            <a:ext cx="2133600" cy="2897929"/>
          </a:xfrm>
          <a:prstGeom prst="rect">
            <a:avLst/>
          </a:prstGeom>
        </p:spPr>
      </p:pic>
      <p:pic>
        <p:nvPicPr>
          <p:cNvPr id="8" name="Picture 7" descr="JEP_CoalitionLogo_4C.jpg"/>
          <p:cNvPicPr>
            <a:picLocks noChangeAspect="1"/>
          </p:cNvPicPr>
          <p:nvPr/>
        </p:nvPicPr>
        <p:blipFill>
          <a:blip r:embed="rId7" cstate="print"/>
          <a:stretch>
            <a:fillRect/>
          </a:stretch>
        </p:blipFill>
        <p:spPr>
          <a:xfrm>
            <a:off x="6172200" y="5941260"/>
            <a:ext cx="2971800" cy="916740"/>
          </a:xfrm>
          <a:prstGeom prst="rect">
            <a:avLst/>
          </a:prstGeom>
        </p:spPr>
      </p:pic>
      <p:sp>
        <p:nvSpPr>
          <p:cNvPr id="9" name="Rectangle 8"/>
          <p:cNvSpPr/>
          <p:nvPr/>
        </p:nvSpPr>
        <p:spPr>
          <a:xfrm>
            <a:off x="533401" y="304800"/>
            <a:ext cx="6096000" cy="1200329"/>
          </a:xfrm>
          <a:prstGeom prst="rect">
            <a:avLst/>
          </a:prstGeom>
        </p:spPr>
        <p:txBody>
          <a:bodyPr wrap="square">
            <a:spAutoFit/>
          </a:bodyPr>
          <a:lstStyle/>
          <a:p>
            <a:r>
              <a:rPr lang="en-US" sz="3600" dirty="0" smtClean="0">
                <a:solidFill>
                  <a:srgbClr val="57584F"/>
                </a:solidFill>
                <a:latin typeface="Baskerville Old Face" pitchFamily="18" charset="0"/>
              </a:rPr>
              <a:t>What about engaging faculty is so hard?</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D600"/>
        </a:solidFill>
        <a:effectLst/>
      </p:bgPr>
    </p:bg>
    <p:spTree>
      <p:nvGrpSpPr>
        <p:cNvPr id="1" name=""/>
        <p:cNvGrpSpPr/>
        <p:nvPr/>
      </p:nvGrpSpPr>
      <p:grpSpPr>
        <a:xfrm>
          <a:off x="0" y="0"/>
          <a:ext cx="0" cy="0"/>
          <a:chOff x="0" y="0"/>
          <a:chExt cx="0" cy="0"/>
        </a:xfrm>
      </p:grpSpPr>
      <p:sp>
        <p:nvSpPr>
          <p:cNvPr id="3" name="TextBox 2"/>
          <p:cNvSpPr txBox="1"/>
          <p:nvPr/>
        </p:nvSpPr>
        <p:spPr>
          <a:xfrm>
            <a:off x="533400" y="1219200"/>
            <a:ext cx="7384970" cy="1446550"/>
          </a:xfrm>
          <a:prstGeom prst="rect">
            <a:avLst/>
          </a:prstGeom>
          <a:noFill/>
        </p:spPr>
        <p:txBody>
          <a:bodyPr wrap="none" rtlCol="0">
            <a:spAutoFit/>
          </a:bodyPr>
          <a:lstStyle/>
          <a:p>
            <a:r>
              <a:rPr lang="en-US" sz="4400" dirty="0" smtClean="0">
                <a:solidFill>
                  <a:schemeClr val="bg1"/>
                </a:solidFill>
              </a:rPr>
              <a:t>How to </a:t>
            </a:r>
            <a:r>
              <a:rPr lang="en-US" sz="4400" dirty="0" smtClean="0">
                <a:solidFill>
                  <a:schemeClr val="bg1"/>
                </a:solidFill>
              </a:rPr>
              <a:t>create a Shift in belief/ </a:t>
            </a:r>
          </a:p>
          <a:p>
            <a:r>
              <a:rPr lang="en-US" sz="4400" dirty="0" smtClean="0">
                <a:solidFill>
                  <a:schemeClr val="bg1"/>
                </a:solidFill>
              </a:rPr>
              <a:t>Deepen ownership?</a:t>
            </a:r>
            <a:endParaRPr lang="en-US" sz="4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D600"/>
        </a:solidFill>
        <a:effectLst/>
      </p:bgPr>
    </p:bg>
    <p:spTree>
      <p:nvGrpSpPr>
        <p:cNvPr id="1" name=""/>
        <p:cNvGrpSpPr/>
        <p:nvPr/>
      </p:nvGrpSpPr>
      <p:grpSpPr>
        <a:xfrm>
          <a:off x="0" y="0"/>
          <a:ext cx="0" cy="0"/>
          <a:chOff x="0" y="0"/>
          <a:chExt cx="0" cy="0"/>
        </a:xfrm>
      </p:grpSpPr>
      <p:sp>
        <p:nvSpPr>
          <p:cNvPr id="2" name="TextBox 1"/>
          <p:cNvSpPr txBox="1"/>
          <p:nvPr/>
        </p:nvSpPr>
        <p:spPr>
          <a:xfrm>
            <a:off x="990600" y="228600"/>
            <a:ext cx="5486398" cy="3416320"/>
          </a:xfrm>
          <a:prstGeom prst="rect">
            <a:avLst/>
          </a:prstGeom>
          <a:noFill/>
        </p:spPr>
        <p:txBody>
          <a:bodyPr wrap="square" rtlCol="0">
            <a:spAutoFit/>
          </a:bodyPr>
          <a:lstStyle/>
          <a:p>
            <a:r>
              <a:rPr lang="en-US" sz="5400" dirty="0" smtClean="0">
                <a:solidFill>
                  <a:schemeClr val="bg1">
                    <a:lumMod val="95000"/>
                  </a:schemeClr>
                </a:solidFill>
                <a:latin typeface="Baskerville Old Face" pitchFamily="18" charset="0"/>
              </a:rPr>
              <a:t>Models for </a:t>
            </a:r>
            <a:r>
              <a:rPr lang="en-US" sz="5400" dirty="0" smtClean="0">
                <a:solidFill>
                  <a:schemeClr val="bg1">
                    <a:lumMod val="95000"/>
                  </a:schemeClr>
                </a:solidFill>
                <a:latin typeface="Baskerville Old Face" pitchFamily="18" charset="0"/>
              </a:rPr>
              <a:t>Faculty Development</a:t>
            </a:r>
          </a:p>
          <a:p>
            <a:r>
              <a:rPr lang="en-US" sz="3600" dirty="0" smtClean="0">
                <a:solidFill>
                  <a:srgbClr val="00B3AD"/>
                </a:solidFill>
                <a:latin typeface="Baskerville Old Face" pitchFamily="18" charset="0"/>
              </a:rPr>
              <a:t>including… Creating </a:t>
            </a:r>
            <a:r>
              <a:rPr lang="en-US" sz="3600" dirty="0" smtClean="0">
                <a:solidFill>
                  <a:srgbClr val="00B3AD"/>
                </a:solidFill>
                <a:latin typeface="Baskerville Old Face" pitchFamily="18" charset="0"/>
              </a:rPr>
              <a:t>a Shift/ </a:t>
            </a:r>
            <a:r>
              <a:rPr lang="en-US" sz="3600" dirty="0" smtClean="0">
                <a:solidFill>
                  <a:srgbClr val="00B3AD"/>
                </a:solidFill>
                <a:latin typeface="Baskerville Old Face" pitchFamily="18" charset="0"/>
              </a:rPr>
              <a:t>Deepening Ownership </a:t>
            </a:r>
            <a:r>
              <a:rPr lang="en-US" sz="3600" dirty="0" smtClean="0">
                <a:solidFill>
                  <a:srgbClr val="00B3AD"/>
                </a:solidFill>
                <a:latin typeface="Baskerville Old Face" pitchFamily="18" charset="0"/>
              </a:rPr>
              <a:t>for Faculty</a:t>
            </a:r>
            <a:endParaRPr lang="en-US" sz="3600" dirty="0">
              <a:solidFill>
                <a:srgbClr val="00B3AD"/>
              </a:solidFill>
              <a:latin typeface="Baskerville Old Face"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490273" cy="769441"/>
          </a:xfrm>
          <a:prstGeom prst="rect">
            <a:avLst/>
          </a:prstGeom>
          <a:noFill/>
        </p:spPr>
        <p:txBody>
          <a:bodyPr wrap="none" rtlCol="0">
            <a:spAutoFit/>
          </a:bodyPr>
          <a:lstStyle/>
          <a:p>
            <a:r>
              <a:rPr lang="en-US" sz="4400" dirty="0" smtClean="0">
                <a:solidFill>
                  <a:srgbClr val="00B3AD"/>
                </a:solidFill>
              </a:rPr>
              <a:t>What are some models/techniques?</a:t>
            </a:r>
            <a:endParaRPr lang="en-US" sz="4400" dirty="0">
              <a:solidFill>
                <a:srgbClr val="00B3AD"/>
              </a:solidFill>
            </a:endParaRPr>
          </a:p>
        </p:txBody>
      </p:sp>
      <p:pic>
        <p:nvPicPr>
          <p:cNvPr id="3" name="Picture 2" descr="Meeting Archway Women.jpg"/>
          <p:cNvPicPr>
            <a:picLocks noChangeAspect="1"/>
          </p:cNvPicPr>
          <p:nvPr/>
        </p:nvPicPr>
        <p:blipFill>
          <a:blip r:embed="rId2" cstate="print"/>
          <a:stretch>
            <a:fillRect/>
          </a:stretch>
        </p:blipFill>
        <p:spPr>
          <a:xfrm>
            <a:off x="4953000" y="2667000"/>
            <a:ext cx="3810000" cy="2928938"/>
          </a:xfrm>
          <a:prstGeom prst="rect">
            <a:avLst/>
          </a:prstGeom>
        </p:spPr>
      </p:pic>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pic>
        <p:nvPicPr>
          <p:cNvPr id="5" name="Picture 4" descr="guy on phone.jpg"/>
          <p:cNvPicPr>
            <a:picLocks noChangeAspect="1"/>
          </p:cNvPicPr>
          <p:nvPr/>
        </p:nvPicPr>
        <p:blipFill>
          <a:blip r:embed="rId4" cstate="print"/>
          <a:stretch>
            <a:fillRect/>
          </a:stretch>
        </p:blipFill>
        <p:spPr>
          <a:xfrm>
            <a:off x="762000" y="1600200"/>
            <a:ext cx="2606040" cy="27432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gtEl>
                                      </p:cBhvr>
                                      <p:by x="50000" y="50000"/>
                                    </p:animScale>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
            <a:ext cx="9144000" cy="6309420"/>
          </a:xfrm>
          <a:prstGeom prst="rect">
            <a:avLst/>
          </a:prstGeom>
          <a:noFill/>
        </p:spPr>
        <p:txBody>
          <a:bodyPr wrap="square" rtlCol="0">
            <a:spAutoFit/>
          </a:bodyPr>
          <a:lstStyle/>
          <a:p>
            <a:r>
              <a:rPr lang="en-US" sz="4400" dirty="0" smtClean="0">
                <a:solidFill>
                  <a:srgbClr val="00B3AD"/>
                </a:solidFill>
              </a:rPr>
              <a:t>Model:</a:t>
            </a:r>
          </a:p>
          <a:p>
            <a:r>
              <a:rPr lang="en-US" sz="2800" dirty="0" smtClean="0">
                <a:solidFill>
                  <a:srgbClr val="00B3AD"/>
                </a:solidFill>
              </a:rPr>
              <a:t>Great when paired with conversations, in-person meetings:</a:t>
            </a:r>
          </a:p>
          <a:p>
            <a:pPr marL="742950" indent="-742950">
              <a:buFont typeface="+mj-lt"/>
              <a:buAutoNum type="arabicPeriod"/>
            </a:pPr>
            <a:r>
              <a:rPr lang="en-US" sz="2800" dirty="0" smtClean="0">
                <a:solidFill>
                  <a:srgbClr val="00B3AD"/>
                </a:solidFill>
              </a:rPr>
              <a:t>Written Communication – Newsletter each week</a:t>
            </a:r>
          </a:p>
          <a:p>
            <a:pPr marL="742950" indent="-742950">
              <a:buFont typeface="+mj-lt"/>
              <a:buAutoNum type="arabicPeriod"/>
            </a:pPr>
            <a:r>
              <a:rPr lang="en-US" sz="2800" dirty="0" smtClean="0">
                <a:solidFill>
                  <a:srgbClr val="00B3AD"/>
                </a:solidFill>
              </a:rPr>
              <a:t>Share books and articles</a:t>
            </a:r>
          </a:p>
          <a:p>
            <a:pPr marL="742950" indent="-742950">
              <a:buFont typeface="+mj-lt"/>
              <a:buAutoNum type="arabicPeriod"/>
            </a:pPr>
            <a:r>
              <a:rPr lang="en-US" sz="2800" dirty="0" smtClean="0">
                <a:solidFill>
                  <a:srgbClr val="00B3AD"/>
                </a:solidFill>
              </a:rPr>
              <a:t>Private </a:t>
            </a:r>
            <a:r>
              <a:rPr lang="en-US" sz="2800" dirty="0" err="1" smtClean="0">
                <a:solidFill>
                  <a:srgbClr val="00B3AD"/>
                </a:solidFill>
              </a:rPr>
              <a:t>Facebook</a:t>
            </a:r>
            <a:r>
              <a:rPr lang="en-US" sz="2800" dirty="0" smtClean="0">
                <a:solidFill>
                  <a:srgbClr val="00B3AD"/>
                </a:solidFill>
              </a:rPr>
              <a:t> Group</a:t>
            </a:r>
          </a:p>
          <a:p>
            <a:pPr marL="742950" indent="-742950"/>
            <a:endParaRPr lang="en-US" sz="3200" dirty="0" smtClean="0">
              <a:solidFill>
                <a:srgbClr val="00B3AD"/>
              </a:solidFill>
            </a:endParaRPr>
          </a:p>
          <a:p>
            <a:pPr marL="742950" indent="-742950"/>
            <a:r>
              <a:rPr lang="en-US" sz="3200" dirty="0" smtClean="0">
                <a:solidFill>
                  <a:srgbClr val="00B3AD"/>
                </a:solidFill>
              </a:rPr>
              <a:t>Essential Elements</a:t>
            </a:r>
          </a:p>
          <a:p>
            <a:pPr marL="742950" indent="-742950">
              <a:buFont typeface="+mj-lt"/>
              <a:buAutoNum type="arabicPeriod"/>
            </a:pPr>
            <a:r>
              <a:rPr lang="en-US" sz="2800" dirty="0" smtClean="0">
                <a:solidFill>
                  <a:srgbClr val="00B3AD"/>
                </a:solidFill>
              </a:rPr>
              <a:t>Regular Faculty Meetings</a:t>
            </a:r>
          </a:p>
          <a:p>
            <a:pPr marL="742950" indent="-742950">
              <a:buFont typeface="+mj-lt"/>
              <a:buAutoNum type="arabicPeriod"/>
            </a:pPr>
            <a:r>
              <a:rPr lang="en-US" sz="2800" dirty="0" smtClean="0">
                <a:solidFill>
                  <a:srgbClr val="00B3AD"/>
                </a:solidFill>
              </a:rPr>
              <a:t>One on One meetings</a:t>
            </a:r>
          </a:p>
          <a:p>
            <a:pPr marL="742950" indent="-742950">
              <a:buFont typeface="+mj-lt"/>
              <a:buAutoNum type="arabicPeriod"/>
            </a:pPr>
            <a:r>
              <a:rPr lang="en-US" sz="2800" dirty="0" smtClean="0">
                <a:solidFill>
                  <a:srgbClr val="00B3AD"/>
                </a:solidFill>
              </a:rPr>
              <a:t>Contracted Learning Time</a:t>
            </a:r>
          </a:p>
          <a:p>
            <a:pPr marL="742950" indent="-742950">
              <a:buFont typeface="+mj-lt"/>
              <a:buAutoNum type="arabicPeriod"/>
            </a:pPr>
            <a:r>
              <a:rPr lang="en-US" sz="2800" dirty="0" smtClean="0">
                <a:solidFill>
                  <a:srgbClr val="00B3AD"/>
                </a:solidFill>
              </a:rPr>
              <a:t>Mentorship</a:t>
            </a:r>
          </a:p>
          <a:p>
            <a:pPr marL="742950" indent="-742950">
              <a:buFont typeface="+mj-lt"/>
              <a:buAutoNum type="arabicPeriod"/>
            </a:pPr>
            <a:r>
              <a:rPr lang="en-US" sz="2800" dirty="0" smtClean="0">
                <a:solidFill>
                  <a:srgbClr val="00B3AD"/>
                </a:solidFill>
              </a:rPr>
              <a:t>Release Time</a:t>
            </a:r>
          </a:p>
          <a:p>
            <a:endParaRPr lang="en-US" sz="4400" dirty="0">
              <a:solidFill>
                <a:srgbClr val="00B3AD"/>
              </a:solidFill>
            </a:endParaRPr>
          </a:p>
        </p:txBody>
      </p:sp>
      <p:pic>
        <p:nvPicPr>
          <p:cNvPr id="3" name="Picture 2"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amond(in)">
                                      <p:cBhvr>
                                        <p:cTn id="7" dur="1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amond(in)">
                                      <p:cBhvr>
                                        <p:cTn id="12" dur="1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amond(in)">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amond(in)">
                                      <p:cBhvr>
                                        <p:cTn id="22" dur="1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diamond(in)">
                                      <p:cBhvr>
                                        <p:cTn id="27" dur="1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diamond(in)">
                                      <p:cBhvr>
                                        <p:cTn id="32" dur="10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diamond(in)">
                                      <p:cBhvr>
                                        <p:cTn id="37" dur="10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diamond(in)">
                                      <p:cBhvr>
                                        <p:cTn id="42" dur="10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diamond(in)">
                                      <p:cBhvr>
                                        <p:cTn id="47"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3AD"/>
                </a:solidFill>
              </a:rPr>
              <a:t>Release Time</a:t>
            </a:r>
            <a:endParaRPr lang="en-US" dirty="0">
              <a:solidFill>
                <a:srgbClr val="00B3AD"/>
              </a:solidFill>
            </a:endParaRPr>
          </a:p>
        </p:txBody>
      </p:sp>
      <p:sp>
        <p:nvSpPr>
          <p:cNvPr id="3" name="Content Placeholder 2"/>
          <p:cNvSpPr>
            <a:spLocks noGrp="1"/>
          </p:cNvSpPr>
          <p:nvPr>
            <p:ph sz="half" idx="1"/>
          </p:nvPr>
        </p:nvSpPr>
        <p:spPr/>
        <p:txBody>
          <a:bodyPr/>
          <a:lstStyle/>
          <a:p>
            <a:r>
              <a:rPr lang="en-US" dirty="0" err="1" smtClean="0">
                <a:solidFill>
                  <a:srgbClr val="00B3AD"/>
                </a:solidFill>
              </a:rPr>
              <a:t>Madrichim</a:t>
            </a:r>
            <a:r>
              <a:rPr lang="en-US" dirty="0" smtClean="0">
                <a:solidFill>
                  <a:srgbClr val="00B3AD"/>
                </a:solidFill>
              </a:rPr>
              <a:t> and Cantor take children for </a:t>
            </a:r>
            <a:r>
              <a:rPr lang="en-US" dirty="0" err="1" smtClean="0">
                <a:solidFill>
                  <a:srgbClr val="00B3AD"/>
                </a:solidFill>
              </a:rPr>
              <a:t>minyan</a:t>
            </a:r>
            <a:r>
              <a:rPr lang="en-US" dirty="0" smtClean="0">
                <a:solidFill>
                  <a:srgbClr val="00B3AD"/>
                </a:solidFill>
              </a:rPr>
              <a:t> and staff learns together</a:t>
            </a:r>
          </a:p>
          <a:p>
            <a:r>
              <a:rPr lang="en-US" dirty="0" smtClean="0">
                <a:solidFill>
                  <a:srgbClr val="00B3AD"/>
                </a:solidFill>
              </a:rPr>
              <a:t>Clergy and Parents lead learning with kids for 45minutes so staff can gather for learning</a:t>
            </a:r>
            <a:endParaRPr lang="en-US" dirty="0">
              <a:solidFill>
                <a:srgbClr val="00B3AD"/>
              </a:solidFill>
            </a:endParaRPr>
          </a:p>
        </p:txBody>
      </p:sp>
      <p:sp>
        <p:nvSpPr>
          <p:cNvPr id="4" name="Content Placeholder 3"/>
          <p:cNvSpPr>
            <a:spLocks noGrp="1"/>
          </p:cNvSpPr>
          <p:nvPr>
            <p:ph sz="half" idx="2"/>
          </p:nvPr>
        </p:nvSpPr>
        <p:spPr/>
        <p:txBody>
          <a:bodyPr/>
          <a:lstStyle/>
          <a:p>
            <a:r>
              <a:rPr lang="en-US" dirty="0" smtClean="0">
                <a:solidFill>
                  <a:srgbClr val="00B3AD"/>
                </a:solidFill>
              </a:rPr>
              <a:t>School ends ½ hour early so staff can learn together.</a:t>
            </a:r>
          </a:p>
          <a:p>
            <a:r>
              <a:rPr lang="en-US" dirty="0" smtClean="0">
                <a:solidFill>
                  <a:srgbClr val="00B3AD"/>
                </a:solidFill>
              </a:rPr>
              <a:t>Double up classes for ½ hour at a time.</a:t>
            </a:r>
            <a:endParaRPr lang="en-US" dirty="0">
              <a:solidFill>
                <a:srgbClr val="00B3AD"/>
              </a:solidFill>
            </a:endParaRPr>
          </a:p>
        </p:txBody>
      </p:sp>
      <p:pic>
        <p:nvPicPr>
          <p:cNvPr id="5" name="Picture 4" descr="JEP_CoalitionLogo_4C.jpg"/>
          <p:cNvPicPr>
            <a:picLocks noChangeAspect="1"/>
          </p:cNvPicPr>
          <p:nvPr/>
        </p:nvPicPr>
        <p:blipFill>
          <a:blip r:embed="rId2"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ED600"/>
        </a:solidFill>
        <a:effectLst/>
      </p:bgPr>
    </p:bg>
    <p:spTree>
      <p:nvGrpSpPr>
        <p:cNvPr id="1" name=""/>
        <p:cNvGrpSpPr/>
        <p:nvPr/>
      </p:nvGrpSpPr>
      <p:grpSpPr>
        <a:xfrm>
          <a:off x="0" y="0"/>
          <a:ext cx="0" cy="0"/>
          <a:chOff x="0" y="0"/>
          <a:chExt cx="0" cy="0"/>
        </a:xfrm>
      </p:grpSpPr>
      <p:sp>
        <p:nvSpPr>
          <p:cNvPr id="2" name="TextBox 1"/>
          <p:cNvSpPr txBox="1"/>
          <p:nvPr/>
        </p:nvSpPr>
        <p:spPr>
          <a:xfrm>
            <a:off x="228600" y="1524000"/>
            <a:ext cx="8502007" cy="1446550"/>
          </a:xfrm>
          <a:prstGeom prst="rect">
            <a:avLst/>
          </a:prstGeom>
          <a:noFill/>
        </p:spPr>
        <p:txBody>
          <a:bodyPr wrap="none" rtlCol="0">
            <a:spAutoFit/>
          </a:bodyPr>
          <a:lstStyle/>
          <a:p>
            <a:r>
              <a:rPr lang="en-US" sz="4400" dirty="0" smtClean="0">
                <a:solidFill>
                  <a:schemeClr val="bg1"/>
                </a:solidFill>
              </a:rPr>
              <a:t>Create A Shift</a:t>
            </a:r>
            <a:r>
              <a:rPr lang="en-US" sz="4400" dirty="0">
                <a:solidFill>
                  <a:schemeClr val="bg1"/>
                </a:solidFill>
              </a:rPr>
              <a:t> </a:t>
            </a:r>
            <a:r>
              <a:rPr lang="en-US" sz="4400" dirty="0" smtClean="0">
                <a:solidFill>
                  <a:schemeClr val="bg1"/>
                </a:solidFill>
              </a:rPr>
              <a:t>in Belief/Value </a:t>
            </a:r>
            <a:r>
              <a:rPr lang="en-US" sz="4400" dirty="0" smtClean="0">
                <a:solidFill>
                  <a:schemeClr val="bg1"/>
                </a:solidFill>
              </a:rPr>
              <a:t>(KDBB)</a:t>
            </a:r>
          </a:p>
          <a:p>
            <a:r>
              <a:rPr lang="en-US" sz="4400" dirty="0" smtClean="0">
                <a:solidFill>
                  <a:schemeClr val="bg1"/>
                </a:solidFill>
              </a:rPr>
              <a:t>Deepen Ownership</a:t>
            </a:r>
            <a:endParaRPr lang="en-US" sz="4400" dirty="0" smtClean="0">
              <a:solidFill>
                <a:schemeClr val="bg1"/>
              </a:solidFill>
            </a:endParaRPr>
          </a:p>
        </p:txBody>
      </p:sp>
    </p:spTree>
    <p:extLst>
      <p:ext uri="{BB962C8B-B14F-4D97-AF65-F5344CB8AC3E}">
        <p14:creationId xmlns:p14="http://schemas.microsoft.com/office/powerpoint/2010/main" xmlns="" val="307262360"/>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8305800" cy="5509200"/>
          </a:xfrm>
          <a:prstGeom prst="rect">
            <a:avLst/>
          </a:prstGeom>
          <a:noFill/>
        </p:spPr>
        <p:txBody>
          <a:bodyPr wrap="square" rtlCol="0">
            <a:spAutoFit/>
          </a:bodyPr>
          <a:lstStyle/>
          <a:p>
            <a:pPr algn="ctr"/>
            <a:r>
              <a:rPr lang="en-US" sz="4400" dirty="0" smtClean="0">
                <a:solidFill>
                  <a:srgbClr val="00B3AD"/>
                </a:solidFill>
              </a:rPr>
              <a:t>K – Knowing </a:t>
            </a:r>
            <a:r>
              <a:rPr lang="en-US" sz="4400" dirty="0" smtClean="0"/>
              <a:t>(knowledge)</a:t>
            </a:r>
          </a:p>
          <a:p>
            <a:endParaRPr lang="en-US" sz="4400" dirty="0" smtClean="0"/>
          </a:p>
          <a:p>
            <a:pPr algn="ctr"/>
            <a:r>
              <a:rPr lang="en-US" sz="4400" dirty="0" smtClean="0">
                <a:solidFill>
                  <a:srgbClr val="00B3AD"/>
                </a:solidFill>
              </a:rPr>
              <a:t>D – Doing </a:t>
            </a:r>
            <a:r>
              <a:rPr lang="en-US" sz="4400" dirty="0" smtClean="0"/>
              <a:t>(Skill)</a:t>
            </a:r>
          </a:p>
          <a:p>
            <a:endParaRPr lang="en-US" sz="4400" dirty="0" smtClean="0"/>
          </a:p>
          <a:p>
            <a:pPr algn="ctr"/>
            <a:r>
              <a:rPr lang="en-US" sz="4400" dirty="0" smtClean="0">
                <a:solidFill>
                  <a:srgbClr val="FF0000"/>
                </a:solidFill>
              </a:rPr>
              <a:t>B/V – Believing/Valuing </a:t>
            </a:r>
          </a:p>
          <a:p>
            <a:pPr algn="ctr"/>
            <a:r>
              <a:rPr lang="en-US" sz="4400" dirty="0" smtClean="0"/>
              <a:t>(Create a Shift)</a:t>
            </a:r>
          </a:p>
          <a:p>
            <a:endParaRPr lang="en-US" sz="4400" dirty="0" smtClean="0"/>
          </a:p>
          <a:p>
            <a:pPr algn="ctr"/>
            <a:r>
              <a:rPr lang="en-US" sz="4400" dirty="0" smtClean="0">
                <a:solidFill>
                  <a:srgbClr val="FF0000"/>
                </a:solidFill>
              </a:rPr>
              <a:t>B – Belonging </a:t>
            </a:r>
            <a:endParaRPr lang="en-US" sz="4400" dirty="0">
              <a:solidFill>
                <a:srgbClr val="FF0000"/>
              </a:solidFill>
            </a:endParaRPr>
          </a:p>
        </p:txBody>
      </p:sp>
      <p:pic>
        <p:nvPicPr>
          <p:cNvPr id="3" name="Picture 2"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995896" y="721521"/>
            <a:ext cx="7152211" cy="4764881"/>
          </a:xfrm>
          <a:prstGeom prst="rect">
            <a:avLst/>
          </a:prstGeom>
          <a:noFill/>
          <a:ln w="9525">
            <a:noFill/>
            <a:miter lim="800000"/>
            <a:headEnd/>
            <a:tailEnd/>
          </a:ln>
          <a:effectLst/>
        </p:spPr>
      </p:pic>
      <p:pic>
        <p:nvPicPr>
          <p:cNvPr id="3" name="Picture 2" descr="JEP_CoalitionLogo_4C.jpg"/>
          <p:cNvPicPr>
            <a:picLocks noChangeAspect="1"/>
          </p:cNvPicPr>
          <p:nvPr/>
        </p:nvPicPr>
        <p:blipFill>
          <a:blip r:embed="rId3" cstate="print"/>
          <a:stretch>
            <a:fillRect/>
          </a:stretch>
        </p:blipFill>
        <p:spPr>
          <a:xfrm>
            <a:off x="6179786" y="5943600"/>
            <a:ext cx="2964214" cy="9144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482"/>
                                        </p:tgtEl>
                                      </p:cBhvr>
                                    </p:animEffect>
                                    <p:animScale>
                                      <p:cBhvr>
                                        <p:cTn id="7" dur="250" autoRev="1" fill="hold"/>
                                        <p:tgtEl>
                                          <p:spTgt spid="204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7584F"/>
                </a:solidFill>
              </a:rPr>
              <a:t>Today</a:t>
            </a:r>
            <a:endParaRPr lang="en-US" dirty="0">
              <a:solidFill>
                <a:srgbClr val="57584F"/>
              </a:solidFill>
            </a:endParaRPr>
          </a:p>
        </p:txBody>
      </p:sp>
      <p:sp>
        <p:nvSpPr>
          <p:cNvPr id="3" name="Content Placeholder 2"/>
          <p:cNvSpPr>
            <a:spLocks noGrp="1"/>
          </p:cNvSpPr>
          <p:nvPr>
            <p:ph idx="1"/>
          </p:nvPr>
        </p:nvSpPr>
        <p:spPr/>
        <p:txBody>
          <a:bodyPr>
            <a:normAutofit/>
          </a:bodyPr>
          <a:lstStyle/>
          <a:p>
            <a:r>
              <a:rPr lang="en-US" dirty="0" smtClean="0">
                <a:solidFill>
                  <a:srgbClr val="57584F"/>
                </a:solidFill>
              </a:rPr>
              <a:t>Goals</a:t>
            </a:r>
          </a:p>
          <a:p>
            <a:r>
              <a:rPr lang="en-US" dirty="0" smtClean="0">
                <a:solidFill>
                  <a:srgbClr val="57584F"/>
                </a:solidFill>
              </a:rPr>
              <a:t>Engaging Faculty</a:t>
            </a:r>
          </a:p>
          <a:p>
            <a:r>
              <a:rPr lang="en-US" dirty="0" smtClean="0">
                <a:solidFill>
                  <a:srgbClr val="57584F"/>
                </a:solidFill>
              </a:rPr>
              <a:t>Models</a:t>
            </a:r>
          </a:p>
          <a:p>
            <a:r>
              <a:rPr lang="en-US" dirty="0" smtClean="0">
                <a:solidFill>
                  <a:srgbClr val="57584F"/>
                </a:solidFill>
              </a:rPr>
              <a:t>Creating a Shift (Big Idea and Methods)</a:t>
            </a:r>
          </a:p>
          <a:p>
            <a:r>
              <a:rPr lang="en-US" dirty="0" smtClean="0">
                <a:solidFill>
                  <a:srgbClr val="57584F"/>
                </a:solidFill>
              </a:rPr>
              <a:t>Questions </a:t>
            </a:r>
          </a:p>
          <a:p>
            <a:r>
              <a:rPr lang="en-US" dirty="0" smtClean="0">
                <a:solidFill>
                  <a:srgbClr val="57584F"/>
                </a:solidFill>
              </a:rPr>
              <a:t>Next Steps</a:t>
            </a:r>
          </a:p>
          <a:p>
            <a:endParaRPr lang="en-US" dirty="0" smtClean="0">
              <a:solidFill>
                <a:srgbClr val="57584F"/>
              </a:solidFill>
            </a:endParaRPr>
          </a:p>
          <a:p>
            <a:endParaRPr lang="en-US" dirty="0">
              <a:solidFill>
                <a:srgbClr val="57584F"/>
              </a:solidFill>
            </a:endParaRPr>
          </a:p>
        </p:txBody>
      </p:sp>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ED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Methodology</a:t>
            </a:r>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457200" y="838200"/>
            <a:ext cx="3962400" cy="2635151"/>
          </a:xfrm>
          <a:prstGeom prst="rect">
            <a:avLst/>
          </a:prstGeom>
          <a:noFill/>
          <a:ln w="9525">
            <a:noFill/>
            <a:miter lim="800000"/>
            <a:headEnd/>
            <a:tailEnd/>
          </a:ln>
          <a:effectLst/>
        </p:spPr>
      </p:pic>
      <p:pic>
        <p:nvPicPr>
          <p:cNvPr id="3" name="Picture 2" descr="JEP_CoalitionLogo_4C.jpg"/>
          <p:cNvPicPr>
            <a:picLocks noChangeAspect="1"/>
          </p:cNvPicPr>
          <p:nvPr/>
        </p:nvPicPr>
        <p:blipFill>
          <a:blip r:embed="rId4" cstate="print"/>
          <a:stretch>
            <a:fillRect/>
          </a:stretch>
        </p:blipFill>
        <p:spPr>
          <a:xfrm>
            <a:off x="6172200" y="5941260"/>
            <a:ext cx="2971800" cy="916740"/>
          </a:xfrm>
          <a:prstGeom prst="rect">
            <a:avLst/>
          </a:prstGeom>
        </p:spPr>
      </p:pic>
      <p:pic>
        <p:nvPicPr>
          <p:cNvPr id="4" name="Picture 2"/>
          <p:cNvPicPr>
            <a:picLocks noChangeAspect="1" noChangeArrowheads="1"/>
          </p:cNvPicPr>
          <p:nvPr/>
        </p:nvPicPr>
        <p:blipFill>
          <a:blip r:embed="rId3" cstate="print"/>
          <a:srcRect/>
          <a:stretch>
            <a:fillRect/>
          </a:stretch>
        </p:blipFill>
        <p:spPr bwMode="auto">
          <a:xfrm flipH="1">
            <a:off x="4724400" y="838200"/>
            <a:ext cx="3962400" cy="2635151"/>
          </a:xfrm>
          <a:prstGeom prst="rect">
            <a:avLst/>
          </a:prstGeom>
          <a:noFill/>
          <a:ln w="9525">
            <a:noFill/>
            <a:miter lim="800000"/>
            <a:headEnd/>
            <a:tailEnd/>
          </a:ln>
          <a:effectLst/>
        </p:spPr>
      </p:pic>
      <p:sp>
        <p:nvSpPr>
          <p:cNvPr id="5" name="Rectangle 4"/>
          <p:cNvSpPr/>
          <p:nvPr/>
        </p:nvSpPr>
        <p:spPr>
          <a:xfrm>
            <a:off x="838200" y="3733800"/>
            <a:ext cx="5638800" cy="2862322"/>
          </a:xfrm>
          <a:prstGeom prst="rect">
            <a:avLst/>
          </a:prstGeom>
        </p:spPr>
        <p:txBody>
          <a:bodyPr wrap="square">
            <a:spAutoFit/>
          </a:bodyPr>
          <a:lstStyle/>
          <a:p>
            <a:r>
              <a:rPr lang="en-US" sz="3600" dirty="0" smtClean="0">
                <a:solidFill>
                  <a:srgbClr val="57584F"/>
                </a:solidFill>
              </a:rPr>
              <a:t>How might you use professional development to create a shift in Belief/Value in and/or </a:t>
            </a:r>
            <a:r>
              <a:rPr lang="en-US" sz="3600" dirty="0" smtClean="0">
                <a:solidFill>
                  <a:srgbClr val="57584F"/>
                </a:solidFill>
              </a:rPr>
              <a:t>Deepen Ownership </a:t>
            </a:r>
            <a:r>
              <a:rPr lang="en-US" sz="3600" dirty="0" smtClean="0">
                <a:solidFill>
                  <a:srgbClr val="57584F"/>
                </a:solidFill>
              </a:rPr>
              <a:t>of a model?</a:t>
            </a:r>
            <a:endParaRPr lang="en-US" sz="3600" dirty="0">
              <a:solidFill>
                <a:srgbClr val="57584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981200"/>
            <a:ext cx="6400800" cy="1200329"/>
          </a:xfrm>
          <a:prstGeom prst="rect">
            <a:avLst/>
          </a:prstGeom>
          <a:noFill/>
        </p:spPr>
        <p:txBody>
          <a:bodyPr wrap="square" rtlCol="0">
            <a:spAutoFit/>
          </a:bodyPr>
          <a:lstStyle/>
          <a:p>
            <a:pPr algn="r"/>
            <a:r>
              <a:rPr lang="en-US" sz="3600" dirty="0" smtClean="0">
                <a:solidFill>
                  <a:srgbClr val="C00000"/>
                </a:solidFill>
              </a:rPr>
              <a:t>Share your most/ a memorable Jewish Learning Experience.</a:t>
            </a:r>
            <a:endParaRPr lang="en-US" sz="3600" dirty="0">
              <a:solidFill>
                <a:srgbClr val="C00000"/>
              </a:solidFill>
            </a:endParaRPr>
          </a:p>
        </p:txBody>
      </p:sp>
      <p:sp>
        <p:nvSpPr>
          <p:cNvPr id="3" name="TextBox 2"/>
          <p:cNvSpPr txBox="1"/>
          <p:nvPr/>
        </p:nvSpPr>
        <p:spPr>
          <a:xfrm>
            <a:off x="533400" y="3429000"/>
            <a:ext cx="5867400" cy="1200329"/>
          </a:xfrm>
          <a:prstGeom prst="rect">
            <a:avLst/>
          </a:prstGeom>
          <a:noFill/>
        </p:spPr>
        <p:txBody>
          <a:bodyPr wrap="square" rtlCol="0">
            <a:spAutoFit/>
          </a:bodyPr>
          <a:lstStyle/>
          <a:p>
            <a:r>
              <a:rPr lang="en-US" sz="3600" dirty="0" smtClean="0">
                <a:solidFill>
                  <a:srgbClr val="C00000"/>
                </a:solidFill>
              </a:rPr>
              <a:t>What are the common characteristics?</a:t>
            </a:r>
            <a:endParaRPr lang="en-US" sz="3600" dirty="0">
              <a:solidFill>
                <a:srgbClr val="C00000"/>
              </a:solidFill>
            </a:endParaRPr>
          </a:p>
        </p:txBody>
      </p:sp>
      <p:sp>
        <p:nvSpPr>
          <p:cNvPr id="4" name="TextBox 3"/>
          <p:cNvSpPr txBox="1"/>
          <p:nvPr/>
        </p:nvSpPr>
        <p:spPr>
          <a:xfrm>
            <a:off x="2514600" y="4953000"/>
            <a:ext cx="6400800" cy="1200329"/>
          </a:xfrm>
          <a:prstGeom prst="rect">
            <a:avLst/>
          </a:prstGeom>
          <a:noFill/>
        </p:spPr>
        <p:txBody>
          <a:bodyPr wrap="square" rtlCol="0">
            <a:spAutoFit/>
          </a:bodyPr>
          <a:lstStyle/>
          <a:p>
            <a:pPr algn="r"/>
            <a:r>
              <a:rPr lang="en-US" sz="3600" dirty="0" smtClean="0">
                <a:solidFill>
                  <a:srgbClr val="C00000"/>
                </a:solidFill>
              </a:rPr>
              <a:t>Therefore we do _______ in our model.</a:t>
            </a:r>
            <a:endParaRPr lang="en-US" sz="3600" dirty="0">
              <a:solidFill>
                <a:srgbClr val="C00000"/>
              </a:solidFill>
            </a:endParaRPr>
          </a:p>
        </p:txBody>
      </p:sp>
      <p:sp>
        <p:nvSpPr>
          <p:cNvPr id="5" name="TextBox 4"/>
          <p:cNvSpPr txBox="1"/>
          <p:nvPr/>
        </p:nvSpPr>
        <p:spPr>
          <a:xfrm>
            <a:off x="952500" y="304800"/>
            <a:ext cx="7239000" cy="1447800"/>
          </a:xfrm>
          <a:prstGeom prst="rect">
            <a:avLst/>
          </a:prstGeom>
          <a:noFill/>
        </p:spPr>
        <p:txBody>
          <a:bodyPr wrap="square" rtlCol="0">
            <a:spAutoFit/>
          </a:bodyPr>
          <a:lstStyle/>
          <a:p>
            <a:pPr algn="ctr"/>
            <a:r>
              <a:rPr lang="en-US" sz="4400" dirty="0" smtClean="0">
                <a:solidFill>
                  <a:srgbClr val="00B3AD"/>
                </a:solidFill>
              </a:rPr>
              <a:t>Most Memorable Jewish Learning Experience</a:t>
            </a:r>
            <a:endParaRPr lang="en-US" sz="4400" dirty="0">
              <a:solidFill>
                <a:srgbClr val="00B3AD"/>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981200"/>
            <a:ext cx="6705600" cy="1754326"/>
          </a:xfrm>
          <a:prstGeom prst="rect">
            <a:avLst/>
          </a:prstGeom>
          <a:noFill/>
        </p:spPr>
        <p:txBody>
          <a:bodyPr wrap="square" rtlCol="0">
            <a:spAutoFit/>
          </a:bodyPr>
          <a:lstStyle/>
          <a:p>
            <a:pPr algn="r"/>
            <a:r>
              <a:rPr lang="en-US" sz="3600" dirty="0" smtClean="0">
                <a:solidFill>
                  <a:srgbClr val="C00000"/>
                </a:solidFill>
              </a:rPr>
              <a:t>What are your hopes and dreams for your students/ learners/ families?</a:t>
            </a:r>
            <a:endParaRPr lang="en-US" sz="3600" dirty="0">
              <a:solidFill>
                <a:srgbClr val="C00000"/>
              </a:solidFill>
            </a:endParaRPr>
          </a:p>
        </p:txBody>
      </p:sp>
      <p:sp>
        <p:nvSpPr>
          <p:cNvPr id="3" name="TextBox 2"/>
          <p:cNvSpPr txBox="1"/>
          <p:nvPr/>
        </p:nvSpPr>
        <p:spPr>
          <a:xfrm>
            <a:off x="457200" y="3429000"/>
            <a:ext cx="5867400" cy="1200329"/>
          </a:xfrm>
          <a:prstGeom prst="rect">
            <a:avLst/>
          </a:prstGeom>
          <a:noFill/>
        </p:spPr>
        <p:txBody>
          <a:bodyPr wrap="square" rtlCol="0">
            <a:spAutoFit/>
          </a:bodyPr>
          <a:lstStyle/>
          <a:p>
            <a:r>
              <a:rPr lang="en-US" sz="3600" dirty="0" smtClean="0">
                <a:solidFill>
                  <a:srgbClr val="C00000"/>
                </a:solidFill>
              </a:rPr>
              <a:t>What are the common characteristics?</a:t>
            </a:r>
            <a:endParaRPr lang="en-US" sz="3600" dirty="0">
              <a:solidFill>
                <a:srgbClr val="C00000"/>
              </a:solidFill>
            </a:endParaRPr>
          </a:p>
        </p:txBody>
      </p:sp>
      <p:sp>
        <p:nvSpPr>
          <p:cNvPr id="4" name="TextBox 3"/>
          <p:cNvSpPr txBox="1"/>
          <p:nvPr/>
        </p:nvSpPr>
        <p:spPr>
          <a:xfrm>
            <a:off x="2514600" y="4953000"/>
            <a:ext cx="6400800" cy="1200329"/>
          </a:xfrm>
          <a:prstGeom prst="rect">
            <a:avLst/>
          </a:prstGeom>
          <a:noFill/>
        </p:spPr>
        <p:txBody>
          <a:bodyPr wrap="square" rtlCol="0">
            <a:spAutoFit/>
          </a:bodyPr>
          <a:lstStyle/>
          <a:p>
            <a:pPr algn="r"/>
            <a:r>
              <a:rPr lang="en-US" sz="3600" dirty="0" smtClean="0">
                <a:solidFill>
                  <a:srgbClr val="C00000"/>
                </a:solidFill>
              </a:rPr>
              <a:t>Therefore we do _______ in our model.</a:t>
            </a:r>
            <a:endParaRPr lang="en-US" sz="3600" dirty="0">
              <a:solidFill>
                <a:srgbClr val="C00000"/>
              </a:solidFill>
            </a:endParaRPr>
          </a:p>
        </p:txBody>
      </p:sp>
      <p:sp>
        <p:nvSpPr>
          <p:cNvPr id="5" name="TextBox 4"/>
          <p:cNvSpPr txBox="1"/>
          <p:nvPr/>
        </p:nvSpPr>
        <p:spPr>
          <a:xfrm>
            <a:off x="952500" y="304800"/>
            <a:ext cx="7239000" cy="1446550"/>
          </a:xfrm>
          <a:prstGeom prst="rect">
            <a:avLst/>
          </a:prstGeom>
          <a:noFill/>
        </p:spPr>
        <p:txBody>
          <a:bodyPr wrap="square" rtlCol="0">
            <a:spAutoFit/>
          </a:bodyPr>
          <a:lstStyle/>
          <a:p>
            <a:pPr algn="ctr"/>
            <a:r>
              <a:rPr lang="en-US" sz="4400" dirty="0" smtClean="0">
                <a:solidFill>
                  <a:srgbClr val="00B3AD"/>
                </a:solidFill>
              </a:rPr>
              <a:t>Hopes and Dreams Conversation</a:t>
            </a:r>
            <a:endParaRPr lang="en-US" sz="4400" dirty="0">
              <a:solidFill>
                <a:srgbClr val="00B3AD"/>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3AD"/>
                </a:solidFill>
              </a:rPr>
              <a:t>The Priority Goal, Values, Goals Conversation #1</a:t>
            </a:r>
            <a:endParaRPr lang="en-US" dirty="0">
              <a:solidFill>
                <a:srgbClr val="00B3AD"/>
              </a:solidFill>
            </a:endParaRPr>
          </a:p>
        </p:txBody>
      </p:sp>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
        <p:nvSpPr>
          <p:cNvPr id="5" name="Content Placeholder 4"/>
          <p:cNvSpPr>
            <a:spLocks noGrp="1"/>
          </p:cNvSpPr>
          <p:nvPr>
            <p:ph idx="1"/>
          </p:nvPr>
        </p:nvSpPr>
        <p:spPr/>
        <p:txBody>
          <a:bodyPr>
            <a:noAutofit/>
          </a:bodyPr>
          <a:lstStyle/>
          <a:p>
            <a:pPr lvl="1">
              <a:buFont typeface="Wingdings" pitchFamily="2" charset="2"/>
              <a:buChar char="§"/>
            </a:pPr>
            <a:r>
              <a:rPr lang="en-US" sz="2400" dirty="0" smtClean="0">
                <a:solidFill>
                  <a:srgbClr val="00B3AD"/>
                </a:solidFill>
              </a:rPr>
              <a:t>Three Questions From EI “Reflection Guide”</a:t>
            </a:r>
          </a:p>
          <a:p>
            <a:pPr lvl="2">
              <a:buFont typeface="Wingdings" pitchFamily="2" charset="2"/>
              <a:buChar char="§"/>
            </a:pPr>
            <a:r>
              <a:rPr lang="en-US" dirty="0" smtClean="0">
                <a:solidFill>
                  <a:srgbClr val="00B3AD"/>
                </a:solidFill>
              </a:rPr>
              <a:t>Where have we been most successful this year with our model?</a:t>
            </a:r>
          </a:p>
          <a:p>
            <a:pPr lvl="2">
              <a:buFont typeface="Wingdings" pitchFamily="2" charset="2"/>
              <a:buChar char="§"/>
            </a:pPr>
            <a:r>
              <a:rPr lang="en-US" dirty="0" smtClean="0">
                <a:solidFill>
                  <a:srgbClr val="00B3AD"/>
                </a:solidFill>
              </a:rPr>
              <a:t>What do we want to make sure we do more of next year?</a:t>
            </a:r>
          </a:p>
          <a:p>
            <a:pPr lvl="2">
              <a:buFont typeface="Wingdings" pitchFamily="2" charset="2"/>
              <a:buChar char="§"/>
            </a:pPr>
            <a:r>
              <a:rPr lang="en-US" dirty="0" smtClean="0">
                <a:solidFill>
                  <a:srgbClr val="00B3AD"/>
                </a:solidFill>
              </a:rPr>
              <a:t>In reflecting on our answers to the questions above, what does it appear are our values?  </a:t>
            </a:r>
          </a:p>
          <a:p>
            <a:endParaRPr lang="en-US" sz="2400" dirty="0"/>
          </a:p>
        </p:txBody>
      </p:sp>
    </p:spTree>
    <p:extLst>
      <p:ext uri="{BB962C8B-B14F-4D97-AF65-F5344CB8AC3E}">
        <p14:creationId xmlns:p14="http://schemas.microsoft.com/office/powerpoint/2010/main" xmlns="" val="3256865163"/>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00B3AD"/>
                </a:solidFill>
              </a:rPr>
              <a:t>The Priority Goal, Values, Goals Conversation #2</a:t>
            </a:r>
            <a:endParaRPr lang="en-US" dirty="0">
              <a:solidFill>
                <a:srgbClr val="00B3AD"/>
              </a:solidFill>
            </a:endParaRPr>
          </a:p>
        </p:txBody>
      </p:sp>
      <p:sp>
        <p:nvSpPr>
          <p:cNvPr id="3" name="Content Placeholder 2"/>
          <p:cNvSpPr>
            <a:spLocks noGrp="1"/>
          </p:cNvSpPr>
          <p:nvPr>
            <p:ph idx="1"/>
          </p:nvPr>
        </p:nvSpPr>
        <p:spPr>
          <a:xfrm>
            <a:off x="0" y="1600202"/>
            <a:ext cx="8915400" cy="4525963"/>
          </a:xfrm>
        </p:spPr>
        <p:txBody>
          <a:bodyPr>
            <a:normAutofit/>
          </a:bodyPr>
          <a:lstStyle/>
          <a:p>
            <a:pPr lvl="1" algn="r">
              <a:buFont typeface="Wingdings" pitchFamily="2" charset="2"/>
              <a:buChar char="§"/>
            </a:pPr>
            <a:r>
              <a:rPr lang="en-US" dirty="0" smtClean="0">
                <a:solidFill>
                  <a:srgbClr val="00B3AD"/>
                </a:solidFill>
              </a:rPr>
              <a:t>The Talmud Page</a:t>
            </a:r>
          </a:p>
          <a:p>
            <a:endParaRPr lang="en-US" dirty="0">
              <a:solidFill>
                <a:srgbClr val="00B3AD"/>
              </a:solidFill>
            </a:endParaRPr>
          </a:p>
        </p:txBody>
      </p:sp>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533400" y="1523999"/>
            <a:ext cx="3657600" cy="5135457"/>
          </a:xfrm>
          <a:prstGeom prst="rect">
            <a:avLst/>
          </a:prstGeom>
          <a:noFill/>
          <a:ln w="9525">
            <a:noFill/>
            <a:miter lim="800000"/>
            <a:headEnd/>
            <a:tailEnd/>
          </a:ln>
        </p:spPr>
      </p:pic>
    </p:spTree>
    <p:extLst>
      <p:ext uri="{BB962C8B-B14F-4D97-AF65-F5344CB8AC3E}">
        <p14:creationId xmlns:p14="http://schemas.microsoft.com/office/powerpoint/2010/main" xmlns="" val="30796763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P_CoalitionLogo_4C.jpg"/>
          <p:cNvPicPr>
            <a:picLocks noChangeAspect="1"/>
          </p:cNvPicPr>
          <p:nvPr/>
        </p:nvPicPr>
        <p:blipFill>
          <a:blip r:embed="rId2" cstate="print"/>
          <a:stretch>
            <a:fillRect/>
          </a:stretch>
        </p:blipFill>
        <p:spPr>
          <a:xfrm>
            <a:off x="6172200" y="5941260"/>
            <a:ext cx="2971800" cy="916740"/>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838200" y="0"/>
            <a:ext cx="4800600" cy="67402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5257800" cy="4154984"/>
          </a:xfrm>
          <a:prstGeom prst="rect">
            <a:avLst/>
          </a:prstGeom>
          <a:noFill/>
        </p:spPr>
        <p:txBody>
          <a:bodyPr wrap="square" rtlCol="0">
            <a:spAutoFit/>
          </a:bodyPr>
          <a:lstStyle/>
          <a:p>
            <a:r>
              <a:rPr lang="en-US" sz="4400" dirty="0" smtClean="0">
                <a:solidFill>
                  <a:srgbClr val="00B3AD"/>
                </a:solidFill>
              </a:rPr>
              <a:t>These Provide an Opportunity to be heard, to hear others, to connect what faculty know to the work they are doing. </a:t>
            </a:r>
            <a:endParaRPr lang="en-US" sz="4400" dirty="0">
              <a:solidFill>
                <a:srgbClr val="00B3AD"/>
              </a:solidFill>
            </a:endParaRPr>
          </a:p>
        </p:txBody>
      </p:sp>
      <p:pic>
        <p:nvPicPr>
          <p:cNvPr id="3" name="Picture 2"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extLst>
      <p:ext uri="{BB962C8B-B14F-4D97-AF65-F5344CB8AC3E}">
        <p14:creationId xmlns:p14="http://schemas.microsoft.com/office/powerpoint/2010/main" xmlns="" val="835368276"/>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flipH="1">
            <a:off x="2590800" y="1219200"/>
            <a:ext cx="6553200" cy="769441"/>
          </a:xfrm>
          <a:prstGeom prst="rect">
            <a:avLst/>
          </a:prstGeom>
          <a:noFill/>
        </p:spPr>
        <p:txBody>
          <a:bodyPr wrap="square" rtlCol="0">
            <a:spAutoFit/>
          </a:bodyPr>
          <a:lstStyle/>
          <a:p>
            <a:r>
              <a:rPr lang="en-US" sz="4400" dirty="0" smtClean="0">
                <a:solidFill>
                  <a:srgbClr val="00B3AD"/>
                </a:solidFill>
              </a:rPr>
              <a:t>Planning with a partner</a:t>
            </a:r>
            <a:endParaRPr lang="en-US" sz="4400" dirty="0">
              <a:solidFill>
                <a:srgbClr val="00B3AD"/>
              </a:solidFill>
            </a:endParaRPr>
          </a:p>
        </p:txBody>
      </p:sp>
      <p:pic>
        <p:nvPicPr>
          <p:cNvPr id="3" name="Picture 2" descr="JEP_CoalitionLogo_4C.jpg"/>
          <p:cNvPicPr>
            <a:picLocks noChangeAspect="1"/>
          </p:cNvPicPr>
          <p:nvPr/>
        </p:nvPicPr>
        <p:blipFill>
          <a:blip r:embed="rId2"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620000" cy="4585870"/>
          </a:xfrm>
          <a:prstGeom prst="rect">
            <a:avLst/>
          </a:prstGeom>
          <a:noFill/>
        </p:spPr>
        <p:txBody>
          <a:bodyPr wrap="square" rtlCol="0">
            <a:spAutoFit/>
          </a:bodyPr>
          <a:lstStyle/>
          <a:p>
            <a:r>
              <a:rPr lang="en-US" sz="4400" dirty="0" smtClean="0">
                <a:solidFill>
                  <a:srgbClr val="57584F"/>
                </a:solidFill>
              </a:rPr>
              <a:t>Three Questions to end with each time:</a:t>
            </a:r>
          </a:p>
          <a:p>
            <a:endParaRPr lang="en-US" sz="3600" dirty="0" smtClean="0">
              <a:solidFill>
                <a:srgbClr val="57584F"/>
              </a:solidFill>
            </a:endParaRPr>
          </a:p>
          <a:p>
            <a:r>
              <a:rPr lang="en-US" sz="2400" dirty="0" smtClean="0">
                <a:solidFill>
                  <a:srgbClr val="57584F"/>
                </a:solidFill>
              </a:rPr>
              <a:t>What do you already do that’s consistent with the approach of </a:t>
            </a:r>
            <a:r>
              <a:rPr lang="en-US" sz="2400" dirty="0" smtClean="0">
                <a:solidFill>
                  <a:srgbClr val="57584F"/>
                </a:solidFill>
              </a:rPr>
              <a:t>Shifting Belief /</a:t>
            </a:r>
            <a:r>
              <a:rPr lang="en-US" sz="2400" dirty="0" smtClean="0">
                <a:solidFill>
                  <a:srgbClr val="57584F"/>
                </a:solidFill>
              </a:rPr>
              <a:t>Deepening Ownership</a:t>
            </a:r>
            <a:r>
              <a:rPr lang="en-US" sz="2400" dirty="0" smtClean="0">
                <a:solidFill>
                  <a:srgbClr val="57584F"/>
                </a:solidFill>
              </a:rPr>
              <a:t>?</a:t>
            </a:r>
          </a:p>
          <a:p>
            <a:endParaRPr lang="en-US" sz="2400" dirty="0" smtClean="0">
              <a:solidFill>
                <a:srgbClr val="57584F"/>
              </a:solidFill>
            </a:endParaRPr>
          </a:p>
          <a:p>
            <a:r>
              <a:rPr lang="en-US" sz="2400" dirty="0" smtClean="0">
                <a:solidFill>
                  <a:srgbClr val="57584F"/>
                </a:solidFill>
              </a:rPr>
              <a:t>What needs clarification in order for you to take something with you?</a:t>
            </a:r>
          </a:p>
          <a:p>
            <a:endParaRPr lang="en-US" sz="2400" dirty="0" smtClean="0">
              <a:solidFill>
                <a:srgbClr val="57584F"/>
              </a:solidFill>
            </a:endParaRPr>
          </a:p>
          <a:p>
            <a:r>
              <a:rPr lang="en-US" sz="2400" dirty="0" smtClean="0">
                <a:solidFill>
                  <a:srgbClr val="57584F"/>
                </a:solidFill>
              </a:rPr>
              <a:t>What one new thing might you try?</a:t>
            </a:r>
            <a:endParaRPr lang="en-US" sz="2400" dirty="0">
              <a:solidFill>
                <a:srgbClr val="57584F"/>
              </a:solidFill>
            </a:endParaRPr>
          </a:p>
        </p:txBody>
      </p:sp>
      <p:pic>
        <p:nvPicPr>
          <p:cNvPr id="3" name="Picture 2"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603000" y="1219200"/>
            <a:ext cx="6626600" cy="4406949"/>
          </a:xfrm>
          <a:prstGeom prst="rect">
            <a:avLst/>
          </a:prstGeom>
          <a:noFill/>
          <a:ln w="9525">
            <a:noFill/>
            <a:miter lim="800000"/>
            <a:headEnd/>
            <a:tailEnd/>
          </a:ln>
          <a:effectLst/>
        </p:spPr>
      </p:pic>
      <p:pic>
        <p:nvPicPr>
          <p:cNvPr id="3" name="Picture 2"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
        <p:nvSpPr>
          <p:cNvPr id="4" name="Rectangle 3"/>
          <p:cNvSpPr/>
          <p:nvPr/>
        </p:nvSpPr>
        <p:spPr>
          <a:xfrm>
            <a:off x="762000" y="304800"/>
            <a:ext cx="1476686" cy="769441"/>
          </a:xfrm>
          <a:prstGeom prst="rect">
            <a:avLst/>
          </a:prstGeom>
        </p:spPr>
        <p:txBody>
          <a:bodyPr wrap="none">
            <a:spAutoFit/>
          </a:bodyPr>
          <a:lstStyle/>
          <a:p>
            <a:r>
              <a:rPr lang="en-US" sz="4400" dirty="0" smtClean="0">
                <a:solidFill>
                  <a:srgbClr val="00B3AD"/>
                </a:solidFill>
                <a:latin typeface="Baskerville Old Face" pitchFamily="18" charset="0"/>
              </a:rPr>
              <a:t>Goals</a:t>
            </a:r>
            <a:endParaRPr lang="en-US" sz="4400" dirty="0">
              <a:solidFill>
                <a:srgbClr val="00B3AD"/>
              </a:solidFill>
              <a:latin typeface="Baskerville Old Face" pitchFamily="18" charset="0"/>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09800"/>
            <a:ext cx="2752741" cy="769441"/>
          </a:xfrm>
          <a:prstGeom prst="rect">
            <a:avLst/>
          </a:prstGeom>
          <a:noFill/>
        </p:spPr>
        <p:txBody>
          <a:bodyPr wrap="none" rtlCol="0">
            <a:spAutoFit/>
          </a:bodyPr>
          <a:lstStyle/>
          <a:p>
            <a:r>
              <a:rPr lang="en-US" sz="4400" dirty="0" smtClean="0">
                <a:solidFill>
                  <a:srgbClr val="00B3AD"/>
                </a:solidFill>
              </a:rPr>
              <a:t>Questions?</a:t>
            </a:r>
            <a:endParaRPr lang="en-US" sz="4400" dirty="0">
              <a:solidFill>
                <a:srgbClr val="00B3AD"/>
              </a:solidFill>
            </a:endParaRPr>
          </a:p>
        </p:txBody>
      </p:sp>
      <p:pic>
        <p:nvPicPr>
          <p:cNvPr id="3" name="Picture 2" descr="JEP_CoalitionLogo_4C.jpg"/>
          <p:cNvPicPr>
            <a:picLocks noChangeAspect="1"/>
          </p:cNvPicPr>
          <p:nvPr/>
        </p:nvPicPr>
        <p:blipFill>
          <a:blip r:embed="rId2"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584F"/>
        </a:solidFill>
        <a:effectLst/>
      </p:bgPr>
    </p:bg>
    <p:spTree>
      <p:nvGrpSpPr>
        <p:cNvPr id="1" name=""/>
        <p:cNvGrpSpPr/>
        <p:nvPr/>
      </p:nvGrpSpPr>
      <p:grpSpPr>
        <a:xfrm>
          <a:off x="0" y="0"/>
          <a:ext cx="0" cy="0"/>
          <a:chOff x="0" y="0"/>
          <a:chExt cx="0" cy="0"/>
        </a:xfrm>
      </p:grpSpPr>
      <p:sp>
        <p:nvSpPr>
          <p:cNvPr id="2" name="TextBox 1"/>
          <p:cNvSpPr txBox="1"/>
          <p:nvPr/>
        </p:nvSpPr>
        <p:spPr>
          <a:xfrm>
            <a:off x="838200" y="609601"/>
            <a:ext cx="6794493" cy="4154984"/>
          </a:xfrm>
          <a:prstGeom prst="rect">
            <a:avLst/>
          </a:prstGeom>
          <a:noFill/>
        </p:spPr>
        <p:txBody>
          <a:bodyPr wrap="square" rtlCol="0">
            <a:spAutoFit/>
          </a:bodyPr>
          <a:lstStyle/>
          <a:p>
            <a:r>
              <a:rPr lang="en-US" sz="4400" dirty="0" smtClean="0">
                <a:solidFill>
                  <a:schemeClr val="bg1"/>
                </a:solidFill>
              </a:rPr>
              <a:t>What one thing are you going to implement related to faculty professional development between now and December 8 Living and Learning?</a:t>
            </a:r>
            <a:endParaRPr lang="en-US" sz="4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3AD"/>
                </a:solidFill>
              </a:rPr>
              <a:t>What do I want to accomplish?</a:t>
            </a:r>
            <a:endParaRPr lang="en-US" sz="3600" dirty="0">
              <a:solidFill>
                <a:srgbClr val="00B3AD"/>
              </a:solidFill>
            </a:endParaRPr>
          </a:p>
        </p:txBody>
      </p:sp>
      <p:sp>
        <p:nvSpPr>
          <p:cNvPr id="3" name="Content Placeholder 2"/>
          <p:cNvSpPr>
            <a:spLocks noGrp="1"/>
          </p:cNvSpPr>
          <p:nvPr>
            <p:ph idx="1"/>
          </p:nvPr>
        </p:nvSpPr>
        <p:spPr/>
        <p:txBody>
          <a:bodyPr>
            <a:normAutofit/>
          </a:bodyPr>
          <a:lstStyle/>
          <a:p>
            <a:r>
              <a:rPr lang="en-US" sz="4400" dirty="0" smtClean="0">
                <a:solidFill>
                  <a:srgbClr val="00B3AD"/>
                </a:solidFill>
              </a:rPr>
              <a:t>Sustain Innovation</a:t>
            </a:r>
          </a:p>
          <a:p>
            <a:r>
              <a:rPr lang="en-US" sz="4400" dirty="0" smtClean="0">
                <a:solidFill>
                  <a:srgbClr val="00B3AD"/>
                </a:solidFill>
              </a:rPr>
              <a:t>Sustain the EI model</a:t>
            </a:r>
          </a:p>
          <a:p>
            <a:r>
              <a:rPr lang="en-US" sz="4400" dirty="0" smtClean="0">
                <a:solidFill>
                  <a:srgbClr val="00B3AD"/>
                </a:solidFill>
              </a:rPr>
              <a:t>Implement Consistent Powerful Learning</a:t>
            </a:r>
            <a:endParaRPr lang="en-US" sz="4400" dirty="0">
              <a:solidFill>
                <a:srgbClr val="00B3AD"/>
              </a:solidFill>
            </a:endParaRPr>
          </a:p>
        </p:txBody>
      </p:sp>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3AD"/>
                </a:solidFill>
              </a:rPr>
              <a:t>Goals</a:t>
            </a:r>
            <a:endParaRPr lang="en-US" sz="3600" dirty="0">
              <a:solidFill>
                <a:srgbClr val="00B3AD"/>
              </a:solidFill>
            </a:endParaRPr>
          </a:p>
        </p:txBody>
      </p:sp>
      <p:sp>
        <p:nvSpPr>
          <p:cNvPr id="3" name="Content Placeholder 2"/>
          <p:cNvSpPr>
            <a:spLocks noGrp="1"/>
          </p:cNvSpPr>
          <p:nvPr>
            <p:ph idx="1"/>
          </p:nvPr>
        </p:nvSpPr>
        <p:spPr/>
        <p:txBody>
          <a:bodyPr>
            <a:normAutofit/>
          </a:bodyPr>
          <a:lstStyle/>
          <a:p>
            <a:r>
              <a:rPr lang="en-US" sz="4400" dirty="0" smtClean="0">
                <a:solidFill>
                  <a:srgbClr val="00B3AD"/>
                </a:solidFill>
              </a:rPr>
              <a:t>Sustain Innovation &amp; the EI model</a:t>
            </a:r>
          </a:p>
          <a:p>
            <a:r>
              <a:rPr lang="en-US" sz="4400" dirty="0" smtClean="0">
                <a:solidFill>
                  <a:srgbClr val="00B3AD"/>
                </a:solidFill>
              </a:rPr>
              <a:t>Engage Faculty around understanding and creating the model.</a:t>
            </a:r>
          </a:p>
          <a:p>
            <a:pPr lvl="1"/>
            <a:r>
              <a:rPr lang="en-US" sz="4000" dirty="0" smtClean="0">
                <a:solidFill>
                  <a:srgbClr val="00B3AD"/>
                </a:solidFill>
              </a:rPr>
              <a:t>Engage around Priority Goal</a:t>
            </a:r>
          </a:p>
          <a:p>
            <a:pPr lvl="1"/>
            <a:r>
              <a:rPr lang="en-US" sz="4000" dirty="0" smtClean="0">
                <a:solidFill>
                  <a:srgbClr val="00B3AD"/>
                </a:solidFill>
              </a:rPr>
              <a:t>Engage around Model</a:t>
            </a:r>
            <a:endParaRPr lang="en-US" sz="4000" dirty="0">
              <a:solidFill>
                <a:srgbClr val="00B3AD"/>
              </a:solidFill>
            </a:endParaRPr>
          </a:p>
        </p:txBody>
      </p:sp>
      <p:pic>
        <p:nvPicPr>
          <p:cNvPr id="4" name="Picture 3" descr="JEP_CoalitionLogo_4C.jpg"/>
          <p:cNvPicPr>
            <a:picLocks noChangeAspect="1"/>
          </p:cNvPicPr>
          <p:nvPr/>
        </p:nvPicPr>
        <p:blipFill>
          <a:blip r:embed="rId3"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D600"/>
        </a:solidFill>
        <a:effectLst/>
      </p:bgPr>
    </p:bg>
    <p:spTree>
      <p:nvGrpSpPr>
        <p:cNvPr id="1" name=""/>
        <p:cNvGrpSpPr/>
        <p:nvPr/>
      </p:nvGrpSpPr>
      <p:grpSpPr>
        <a:xfrm>
          <a:off x="0" y="0"/>
          <a:ext cx="0" cy="0"/>
          <a:chOff x="0" y="0"/>
          <a:chExt cx="0" cy="0"/>
        </a:xfrm>
      </p:grpSpPr>
      <p:sp>
        <p:nvSpPr>
          <p:cNvPr id="3" name="TextBox 2"/>
          <p:cNvSpPr txBox="1"/>
          <p:nvPr/>
        </p:nvSpPr>
        <p:spPr>
          <a:xfrm>
            <a:off x="914400" y="2286000"/>
            <a:ext cx="1838865" cy="769441"/>
          </a:xfrm>
          <a:prstGeom prst="rect">
            <a:avLst/>
          </a:prstGeom>
          <a:noFill/>
        </p:spPr>
        <p:txBody>
          <a:bodyPr wrap="none" rtlCol="0">
            <a:spAutoFit/>
          </a:bodyPr>
          <a:lstStyle/>
          <a:p>
            <a:r>
              <a:rPr lang="en-US" sz="4400" dirty="0" smtClean="0">
                <a:solidFill>
                  <a:schemeClr val="bg1"/>
                </a:solidFill>
              </a:rPr>
              <a:t>Engage</a:t>
            </a:r>
            <a:endParaRPr lang="en-US" sz="4400" dirty="0">
              <a:solidFill>
                <a:schemeClr val="bg1"/>
              </a:solidFill>
            </a:endParaRPr>
          </a:p>
        </p:txBody>
      </p:sp>
    </p:spTree>
    <p:extLst>
      <p:ext uri="{BB962C8B-B14F-4D97-AF65-F5344CB8AC3E}">
        <p14:creationId xmlns:p14="http://schemas.microsoft.com/office/powerpoint/2010/main" xmlns="" val="29468282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3AD"/>
        </a:solidFill>
        <a:effectLst/>
      </p:bgPr>
    </p:bg>
    <p:spTree>
      <p:nvGrpSpPr>
        <p:cNvPr id="1" name=""/>
        <p:cNvGrpSpPr/>
        <p:nvPr/>
      </p:nvGrpSpPr>
      <p:grpSpPr>
        <a:xfrm>
          <a:off x="0" y="0"/>
          <a:ext cx="0" cy="0"/>
          <a:chOff x="0" y="0"/>
          <a:chExt cx="0" cy="0"/>
        </a:xfrm>
      </p:grpSpPr>
      <p:sp>
        <p:nvSpPr>
          <p:cNvPr id="3" name="TextBox 2"/>
          <p:cNvSpPr txBox="1"/>
          <p:nvPr/>
        </p:nvSpPr>
        <p:spPr>
          <a:xfrm>
            <a:off x="914400" y="2286000"/>
            <a:ext cx="7546297" cy="2123658"/>
          </a:xfrm>
          <a:prstGeom prst="rect">
            <a:avLst/>
          </a:prstGeom>
          <a:noFill/>
        </p:spPr>
        <p:txBody>
          <a:bodyPr wrap="none" rtlCol="0">
            <a:spAutoFit/>
          </a:bodyPr>
          <a:lstStyle/>
          <a:p>
            <a:r>
              <a:rPr lang="en-US" sz="4400" dirty="0" smtClean="0">
                <a:solidFill>
                  <a:schemeClr val="bg1"/>
                </a:solidFill>
              </a:rPr>
              <a:t>Creating a Shift </a:t>
            </a:r>
            <a:r>
              <a:rPr lang="en-US" sz="4400" dirty="0" smtClean="0">
                <a:solidFill>
                  <a:schemeClr val="bg1"/>
                </a:solidFill>
              </a:rPr>
              <a:t>in Belief/Value </a:t>
            </a:r>
            <a:endParaRPr lang="en-US" sz="4400" dirty="0" smtClean="0">
              <a:solidFill>
                <a:schemeClr val="bg1"/>
              </a:solidFill>
            </a:endParaRPr>
          </a:p>
          <a:p>
            <a:pPr marL="571500" indent="-571500"/>
            <a:r>
              <a:rPr lang="en-US" sz="4400" dirty="0" smtClean="0">
                <a:solidFill>
                  <a:schemeClr val="bg1"/>
                </a:solidFill>
              </a:rPr>
              <a:t>OR</a:t>
            </a:r>
            <a:endParaRPr lang="en-US" sz="4400" dirty="0" smtClean="0">
              <a:solidFill>
                <a:schemeClr val="bg1"/>
              </a:solidFill>
            </a:endParaRPr>
          </a:p>
          <a:p>
            <a:pPr marL="571500" indent="-571500"/>
            <a:r>
              <a:rPr lang="en-US" sz="4400" dirty="0" smtClean="0">
                <a:solidFill>
                  <a:schemeClr val="bg1"/>
                </a:solidFill>
              </a:rPr>
              <a:t>Deepen Ownership</a:t>
            </a:r>
            <a:endParaRPr lang="en-US" sz="4400" dirty="0">
              <a:solidFill>
                <a:schemeClr val="bg1"/>
              </a:solidFill>
            </a:endParaRPr>
          </a:p>
        </p:txBody>
      </p:sp>
      <p:sp>
        <p:nvSpPr>
          <p:cNvPr id="4" name="TextBox 3"/>
          <p:cNvSpPr txBox="1"/>
          <p:nvPr/>
        </p:nvSpPr>
        <p:spPr>
          <a:xfrm>
            <a:off x="533400" y="1219200"/>
            <a:ext cx="3597010" cy="461665"/>
          </a:xfrm>
          <a:prstGeom prst="rect">
            <a:avLst/>
          </a:prstGeom>
          <a:noFill/>
        </p:spPr>
        <p:txBody>
          <a:bodyPr wrap="none" rtlCol="0">
            <a:spAutoFit/>
          </a:bodyPr>
          <a:lstStyle/>
          <a:p>
            <a:r>
              <a:rPr lang="en-US" sz="2400" dirty="0" smtClean="0">
                <a:solidFill>
                  <a:schemeClr val="bg1"/>
                </a:solidFill>
              </a:rPr>
              <a:t>What do I mean for today…</a:t>
            </a:r>
            <a:endParaRPr lang="en-US" sz="2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943100" y="193703"/>
            <a:ext cx="5257800" cy="6470599"/>
          </a:xfrm>
          <a:prstGeom prst="rect">
            <a:avLst/>
          </a:prstGeom>
          <a:noFill/>
          <a:ln w="9525">
            <a:noFill/>
            <a:miter lim="800000"/>
            <a:headEnd/>
            <a:tailEnd/>
          </a:ln>
          <a:effectLst/>
        </p:spPr>
      </p:pic>
      <p:pic>
        <p:nvPicPr>
          <p:cNvPr id="3" name="Picture 2" descr="JEP_CoalitionLogo_4C.jpg"/>
          <p:cNvPicPr>
            <a:picLocks noChangeAspect="1"/>
          </p:cNvPicPr>
          <p:nvPr/>
        </p:nvPicPr>
        <p:blipFill>
          <a:blip r:embed="rId4"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ino Excitement.jpg"/>
          <p:cNvPicPr>
            <a:picLocks noChangeAspect="1"/>
          </p:cNvPicPr>
          <p:nvPr/>
        </p:nvPicPr>
        <p:blipFill>
          <a:blip r:embed="rId3" cstate="print"/>
          <a:stretch>
            <a:fillRect/>
          </a:stretch>
        </p:blipFill>
        <p:spPr>
          <a:xfrm>
            <a:off x="1371600" y="609600"/>
            <a:ext cx="3657600" cy="5489831"/>
          </a:xfrm>
          <a:prstGeom prst="rect">
            <a:avLst/>
          </a:prstGeom>
        </p:spPr>
      </p:pic>
      <p:pic>
        <p:nvPicPr>
          <p:cNvPr id="3" name="Picture 2" descr="JEP_CoalitionLogo_4C.jpg"/>
          <p:cNvPicPr>
            <a:picLocks noChangeAspect="1"/>
          </p:cNvPicPr>
          <p:nvPr/>
        </p:nvPicPr>
        <p:blipFill>
          <a:blip r:embed="rId4" cstate="print"/>
          <a:stretch>
            <a:fillRect/>
          </a:stretch>
        </p:blipFill>
        <p:spPr>
          <a:xfrm>
            <a:off x="6172200" y="5941260"/>
            <a:ext cx="2971800" cy="91674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4204</TotalTime>
  <Words>1017</Words>
  <Application>Microsoft Office PowerPoint</Application>
  <PresentationFormat>On-screen Show (4:3)</PresentationFormat>
  <Paragraphs>162</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Today</vt:lpstr>
      <vt:lpstr>Slide 3</vt:lpstr>
      <vt:lpstr>What do I want to accomplish?</vt:lpstr>
      <vt:lpstr>Goals</vt:lpstr>
      <vt:lpstr>Slide 6</vt:lpstr>
      <vt:lpstr>Slide 7</vt:lpstr>
      <vt:lpstr>Slide 8</vt:lpstr>
      <vt:lpstr>Slide 9</vt:lpstr>
      <vt:lpstr>Slide 10</vt:lpstr>
      <vt:lpstr>Slide 11</vt:lpstr>
      <vt:lpstr>Slide 12</vt:lpstr>
      <vt:lpstr>Slide 13</vt:lpstr>
      <vt:lpstr>Slide 14</vt:lpstr>
      <vt:lpstr>Slide 15</vt:lpstr>
      <vt:lpstr>Release Time</vt:lpstr>
      <vt:lpstr>Slide 17</vt:lpstr>
      <vt:lpstr>Slide 18</vt:lpstr>
      <vt:lpstr>Slide 19</vt:lpstr>
      <vt:lpstr>Methodology</vt:lpstr>
      <vt:lpstr>Slide 21</vt:lpstr>
      <vt:lpstr>Slide 22</vt:lpstr>
      <vt:lpstr>Slide 23</vt:lpstr>
      <vt:lpstr>The Priority Goal, Values, Goals Conversation #1</vt:lpstr>
      <vt:lpstr>The Priority Goal, Values, Goals Conversation #2</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mmellen</dc:creator>
  <cp:lastModifiedBy>mmellen</cp:lastModifiedBy>
  <cp:revision>215</cp:revision>
  <cp:lastPrinted>2013-10-07T03:08:57Z</cp:lastPrinted>
  <dcterms:created xsi:type="dcterms:W3CDTF">2013-08-21T20:55:15Z</dcterms:created>
  <dcterms:modified xsi:type="dcterms:W3CDTF">2013-10-10T16:19:08Z</dcterms:modified>
</cp:coreProperties>
</file>